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  <p:sldMasterId id="2147483687" r:id="rId5"/>
    <p:sldMasterId id="2147483706" r:id="rId6"/>
  </p:sldMasterIdLst>
  <p:notesMasterIdLst>
    <p:notesMasterId r:id="rId8"/>
  </p:notesMasterIdLst>
  <p:handoutMasterIdLst>
    <p:handoutMasterId r:id="rId48"/>
  </p:handoutMasterIdLst>
  <p:sldIdLst>
    <p:sldId id="1695" r:id="rId7"/>
    <p:sldId id="987" r:id="rId9"/>
    <p:sldId id="986" r:id="rId10"/>
    <p:sldId id="1641" r:id="rId11"/>
    <p:sldId id="1374" r:id="rId12"/>
    <p:sldId id="1375" r:id="rId13"/>
    <p:sldId id="1376" r:id="rId14"/>
    <p:sldId id="1799" r:id="rId15"/>
    <p:sldId id="1800" r:id="rId16"/>
    <p:sldId id="1797" r:id="rId17"/>
    <p:sldId id="1798" r:id="rId18"/>
    <p:sldId id="1381" r:id="rId19"/>
    <p:sldId id="1382" r:id="rId20"/>
    <p:sldId id="1383" r:id="rId21"/>
    <p:sldId id="1384" r:id="rId22"/>
    <p:sldId id="1385" r:id="rId23"/>
    <p:sldId id="1386" r:id="rId24"/>
    <p:sldId id="1387" r:id="rId25"/>
    <p:sldId id="1388" r:id="rId26"/>
    <p:sldId id="1389" r:id="rId27"/>
    <p:sldId id="1390" r:id="rId28"/>
    <p:sldId id="1391" r:id="rId29"/>
    <p:sldId id="1392" r:id="rId30"/>
    <p:sldId id="1393" r:id="rId31"/>
    <p:sldId id="1394" r:id="rId32"/>
    <p:sldId id="1748" r:id="rId33"/>
    <p:sldId id="1750" r:id="rId34"/>
    <p:sldId id="1752" r:id="rId35"/>
    <p:sldId id="1753" r:id="rId36"/>
    <p:sldId id="1754" r:id="rId37"/>
    <p:sldId id="1755" r:id="rId38"/>
    <p:sldId id="1756" r:id="rId39"/>
    <p:sldId id="1757" r:id="rId40"/>
    <p:sldId id="1758" r:id="rId41"/>
    <p:sldId id="1759" r:id="rId42"/>
    <p:sldId id="1686" r:id="rId43"/>
    <p:sldId id="1678" r:id="rId44"/>
    <p:sldId id="1688" r:id="rId45"/>
    <p:sldId id="1679" r:id="rId46"/>
    <p:sldId id="1403" r:id="rId47"/>
  </p:sldIdLst>
  <p:sldSz cx="9144000" cy="5143500" type="screen16x9"/>
  <p:notesSz cx="6946900" cy="10083800"/>
  <p:custDataLst>
    <p:tags r:id="rId5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0" userDrawn="1">
          <p15:clr>
            <a:srgbClr val="A4A3A4"/>
          </p15:clr>
        </p15:guide>
        <p15:guide id="2" pos="5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张博" initials="" lastIdx="1" clrIdx="0"/>
  <p:cmAuthor id="1" name="Windows User" initials="WU" lastIdx="1" clrIdx="0"/>
  <p:cmAuthor id="2" name="未知用户1" initials="未" lastIdx="1" clrIdx="0"/>
  <p:cmAuthor id="3" name="Administrator" initials="A" lastIdx="1" clrIdx="0"/>
  <p:cmAuthor id="4" name="张云超" initials="张" lastIdx="7" clrIdx="0"/>
  <p:cmAuthor id="5" name="kingsoft" initials="k" lastIdx="1" clrIdx="0"/>
  <p:cmAuthor id="7" name="chivas d" initials="c" lastIdx="11" clrIdx="0"/>
  <p:cmAuthor id="8" name="微软用户" initials="微" lastIdx="1" clrIdx="0"/>
  <p:cmAuthor id="10" name="未知用户5" initials="未" lastIdx="1" clrIdx="0"/>
  <p:cmAuthor id="11" name="未知用户4" initials="未" lastIdx="0" clrIdx="0"/>
  <p:cmAuthor id="12" name="Admin" initials="A" lastIdx="0" clrIdx="0"/>
  <p:cmAuthor id="9" name="未知用户3" initials="未" lastIdx="0" clrIdx="0"/>
  <p:cmAuthor id="6" name="作者" initials="作" lastIdx="0" clrIdx="1"/>
  <p:cmAuthor id="14" name="Windows 用户" initials="W" lastIdx="4" clrIdx="2"/>
  <p:cmAuthor id="15" name="朱庆" initials="朱" lastIdx="7" clrIdx="0"/>
  <p:cmAuthor id="16" name="lenovo" initials="l" lastIdx="1" clrIdx="0"/>
  <p:cmAuthor id="17" name="tkuser" initials="t" lastIdx="1" clrIdx="0"/>
  <p:cmAuthor id="18" name="Windows" initials="W" lastIdx="1" clrIdx="3"/>
  <p:cmAuthor id="103" name="user" initials="u" lastIdx="1" clrIdx="0"/>
  <p:cmAuthor id="104" name="李璐---寿险总公司营销管理部" initials="李" lastIdx="0" clrIdx="0"/>
  <p:cmAuthor id="105" name="xuqing" initials="x" lastIdx="4" clrIdx="0"/>
  <p:cmAuthor id="106" name="王顶" initials="王" lastIdx="1" clrIdx="0"/>
  <p:cmAuthor id="107" name="minty minty" initials="m" lastIdx="1" clrIdx="0"/>
  <p:cmAuthor id="109" name="CHEN LONG" initials="C" lastIdx="1" clrIdx="21"/>
  <p:cmAuthor id="110" name="彬 罗" initials="彬" lastIdx="1" clrIdx="1"/>
  <p:cmAuthor id="111" name="PC" initials="P" lastIdx="1" clrIdx="0"/>
  <p:cmAuthor id="112" name="罗彬" initials="罗" lastIdx="1" clrIdx="0"/>
  <p:cmAuthor id="113" name="刘盛潮" initials="刘" lastIdx="8" clrIdx="0"/>
  <p:cmAuthor id="114" name="1 mac" initials="1" lastIdx="1" clrIdx="0"/>
  <p:cmAuthor id="115" name="宋昆" initials="宋" lastIdx="0" clrIdx="0"/>
  <p:cmAuthor id="116" name="Jinyi" initials="J" lastIdx="42" clrIdx="2"/>
  <p:cmAuthor id="117" name="江涛 李" initials="江" lastIdx="2" clrIdx="0"/>
  <p:cmAuthor id="118" name="杨国" initials="杨" lastIdx="3" clrIdx="0"/>
  <p:cmAuthor id="119" name="Microsoft 帐户" initials="M" lastIdx="1" clrIdx="0"/>
  <p:cmAuthor id="19" name="dongwc0205" initials="d" lastIdx="1" clrIdx="15"/>
  <p:cmAuthor id="123" name="番茄花园" initials="番" lastIdx="4" clrIdx="0"/>
  <p:cmAuthor id="21" name="Hi_ Young" initials="H" lastIdx="20" clrIdx="0"/>
  <p:cmAuthor id="124" name="caoyq0624" initials="c" lastIdx="2" clrIdx="0"/>
  <p:cmAuthor id="22" name="zhenwb" initials="z" lastIdx="1" clrIdx="17"/>
  <p:cmAuthor id="23" name="ansen emma" initials="a" lastIdx="1" clrIdx="18"/>
  <p:cmAuthor id="24" name="admin" initials="a" lastIdx="1" clrIdx="19"/>
  <p:cmAuthor id="25" name="WHTP" initials="W" lastIdx="1" clrIdx="20"/>
  <p:cmAuthor id="128" name="W Nic" initials="W" lastIdx="1" clrIdx="0"/>
  <p:cmAuthor id="26" name="余潇迎" initials="余" lastIdx="2" clrIdx="0"/>
  <p:cmAuthor id="129" name="Q Q" initials="Q" lastIdx="1" clrIdx="3"/>
  <p:cmAuthor id="27" name="FrogPrince1121" initials="F" lastIdx="1" clrIdx="21"/>
  <p:cmAuthor id="130" name="柳 先涛" initials="柳" lastIdx="8" clrIdx="0"/>
  <p:cmAuthor id="28" name="w" initials="w" lastIdx="2" clrIdx="0"/>
  <p:cmAuthor id="29" name="benbenonroad zhao" initials="b" lastIdx="2" clrIdx="0"/>
  <p:cmAuthor id="30" name="SHMILY" initials="S" lastIdx="1" clrIdx="0"/>
  <p:cmAuthor id="133" name="Elfie" initials="E" lastIdx="1" clrIdx="0"/>
  <p:cmAuthor id="31" name="hy-tkyl" initials="h" lastIdx="2" clrIdx="0"/>
  <p:cmAuthor id="32" name="杨姗" initials="杨" lastIdx="3" clrIdx="1"/>
  <p:cmAuthor id="34" name="李增增" initials="李" lastIdx="1" clrIdx="2"/>
  <p:cmAuthor id="36" name="catlaohu" initials="c" lastIdx="2" clrIdx="0"/>
  <p:cmAuthor id="38" name="USER" initials="U" lastIdx="1" clrIdx="0"/>
  <p:cmAuthor id="40" name="未知用户2" initials="未" lastIdx="1" clrIdx="0"/>
  <p:cmAuthor id="42" name="黄元" initials="黄" lastIdx="1" clrIdx="1"/>
  <p:cmAuthor id="43" name="未知用户37" initials="未知用户37" lastIdx="0" clrIdx="0"/>
  <p:cmAuthor id="44" name="胡君" initials="胡" lastIdx="20" clrIdx="0"/>
  <p:cmAuthor id="148" name="未知用户19" initials="未" lastIdx="3" clrIdx="0"/>
  <p:cmAuthor id="149" name="未知用户12" initials="未" lastIdx="1" clrIdx="0"/>
  <p:cmAuthor id="150" name="未知用户20" initials="未" lastIdx="11" clrIdx="0"/>
  <p:cmAuthor id="48" name="冰箱" initials="冰" lastIdx="1" clrIdx="0"/>
  <p:cmAuthor id="151" name="未知用户21" initials="未" lastIdx="7" clrIdx="0"/>
  <p:cmAuthor id="152" name="未知用户22" initials="未" lastIdx="0" clrIdx="0"/>
  <p:cmAuthor id="153" name="未知用户23" initials="未" lastIdx="4" clrIdx="2"/>
  <p:cmAuthor id="51" name="刘莹" initials="刘" lastIdx="1" clrIdx="2"/>
  <p:cmAuthor id="154" name="未知用户27" initials="未" lastIdx="7" clrIdx="0"/>
  <p:cmAuthor id="52" name="tplife" initials="t" lastIdx="2" clrIdx="0"/>
  <p:cmAuthor id="155" name="未知用户28" initials="未" lastIdx="1" clrIdx="0"/>
  <p:cmAuthor id="53" name="仝德志" initials="仝" lastIdx="1" clrIdx="0"/>
  <p:cmAuthor id="156" name="未知用户26" initials="未" lastIdx="1" clrIdx="3"/>
  <p:cmAuthor id="157" name="未知用户15" initials="未" lastIdx="1" clrIdx="4"/>
  <p:cmAuthor id="55" name="stillu" initials="s" lastIdx="1" clrIdx="0"/>
  <p:cmAuthor id="158" name="未知用户9" initials="未" lastIdx="1" clrIdx="15"/>
  <p:cmAuthor id="56" name="吴晓梅" initials="吴" lastIdx="12" clrIdx="1"/>
  <p:cmAuthor id="159" name="未知用户16" initials="未" lastIdx="1" clrIdx="17"/>
  <p:cmAuthor id="57" name="liquanxi" initials="l" lastIdx="0" clrIdx="0"/>
  <p:cmAuthor id="160" name="未知用户10" initials="未" lastIdx="1" clrIdx="20"/>
  <p:cmAuthor id="161" name="未知用户17" initials="未" lastIdx="1" clrIdx="21"/>
  <p:cmAuthor id="59" name="未知用户8" initials="未" lastIdx="2" clrIdx="0"/>
  <p:cmAuthor id="162" name="岳文甲" initials="岳" lastIdx="1" clrIdx="1"/>
  <p:cmAuthor id="60" name="未知用户38" initials="未知用户38" lastIdx="1" clrIdx="0"/>
  <p:cmAuthor id="163" name="91huhang" initials="9" lastIdx="1" clrIdx="0"/>
  <p:cmAuthor id="61" name="未知用户39" initials="未知用户39" lastIdx="1" clrIdx="0"/>
  <p:cmAuthor id="62" name="未知用户40" initials="未知用户40" lastIdx="3" clrIdx="0"/>
  <p:cmAuthor id="165" name="Ms" initials="M" lastIdx="1" clrIdx="0"/>
  <p:cmAuthor id="63" name="未知用户41" initials="未知用户41" lastIdx="1" clrIdx="0"/>
  <p:cmAuthor id="64" name="未知用户42" initials="未知用户42" lastIdx="1" clrIdx="15"/>
  <p:cmAuthor id="65" name="未知用户24" initials="未" lastIdx="1" clrIdx="0"/>
  <p:cmAuthor id="67" name="未知用户14" initials="未" lastIdx="4" clrIdx="2"/>
  <p:cmAuthor id="71" name="Sky123.Org" initials="S" lastIdx="1" clrIdx="0"/>
  <p:cmAuthor id="72" name="zhouyiming" initials="z" lastIdx="15" clrIdx="0"/>
  <p:cmAuthor id="73" name="User_2" initials="U" lastIdx="3" clrIdx="1"/>
  <p:cmAuthor id="74" name="刘承刚" initials="刘" lastIdx="2" clrIdx="3"/>
  <p:cmAuthor id="75" name=" " initials=" " lastIdx="1" clrIdx="1"/>
  <p:cmAuthor id="76" name="志龙 姜" initials="志" lastIdx="3" clrIdx="0"/>
  <p:cmAuthor id="77" name="幺以谦" initials="幺" lastIdx="2" clrIdx="1"/>
  <p:cmAuthor id="87" name="徐 宁" initials="徐" lastIdx="1" clrIdx="0"/>
  <p:cmAuthor id="88" name="QBOSSCHEN" initials="Q" lastIdx="1" clrIdx="0"/>
  <p:cmAuthor id="90" name="Fitzpatrick, Nicole {MGAO~Basel}" initials="F" lastIdx="16" clrIdx="1"/>
  <p:cmAuthor id="98" name="Calvin G" initials="C" lastIdx="1" clrIdx="0"/>
  <p:cmAuthor id="100" name="MC SYSTEM" initials="M" lastIdx="2" clrIdx="0"/>
  <p:cmAuthor id="101" name="spring_ren" initials="s" lastIdx="2" clrIdx="1"/>
  <p:cmAuthor id="102" name="viola_yang" initials="v" lastIdx="2" clrIdx="2"/>
  <p:cmAuthor id="69" name="jxgy15" initials="j" lastIdx="0" clrIdx="0"/>
  <p:cmAuthor id="70" name="朱粒" initials="朱" lastIdx="1" clrIdx="2"/>
  <p:cmAuthor id="82" name="yangdi" initials="y" lastIdx="8" clrIdx="0"/>
  <p:cmAuthor id="91" name="pangyt" initials="p" lastIdx="1" clrIdx="0"/>
  <p:cmAuthor id="33" name="ASUS" initials="A" lastIdx="4" clrIdx="0"/>
  <p:cmAuthor id="35" name="李寄思" initials="李" lastIdx="16" clrIdx="0"/>
  <p:cmAuthor id="37" name="雨林木风" initials="雨" lastIdx="14" clrIdx="1"/>
  <p:cmAuthor id="39" name="袁缘" initials="袁" lastIdx="0" clrIdx="0"/>
  <p:cmAuthor id="45" name="卫天一" initials="卫" lastIdx="1" clrIdx="0"/>
  <p:cmAuthor id="46" name="万户网络" initials="万" lastIdx="1" clrIdx="0"/>
  <p:cmAuthor id="47" name="陈静雯" initials="陈" lastIdx="2" clrIdx="0"/>
  <p:cmAuthor id="54" name="CommUser" initials="C" lastIdx="4" clrIdx="0"/>
  <p:cmAuthor id="66" name="Microsoft" initials="M" lastIdx="1" clrIdx="0"/>
  <p:cmAuthor id="223" name="核保" initials="核" lastIdx="2" clrIdx="0"/>
  <p:cmAuthor id="227" name="吕震" initials="吕" lastIdx="6" clrIdx="0"/>
  <p:cmAuthor id="228" name="未知用户86" initials="未" lastIdx="1" clrIdx="0"/>
  <p:cmAuthor id="234" name="asuse" initials="a" lastIdx="1" clrIdx="0"/>
  <p:cmAuthor id="13" name="AutoBVT" initials="A" lastIdx="0" clrIdx="0"/>
  <p:cmAuthor id="238" name="幸全" initials="幸" lastIdx="1" clrIdx="0"/>
  <p:cmAuthor id="243" name="Poseidon" initials="P" lastIdx="1" clrIdx="0"/>
  <p:cmAuthor id="245" name="未知用户31" initials="未" lastIdx="1" clrIdx="0"/>
  <p:cmAuthor id="246" name="鱼 飞" initials="鱼" lastIdx="2" clrIdx="0"/>
  <p:cmAuthor id="247" name="sdlife" initials="s" lastIdx="3" clrIdx="1"/>
  <p:cmAuthor id="253" name="董晔" initials="董" lastIdx="9" clrIdx="0"/>
  <p:cmAuthor id="264" name="史璐瑶" initials="史" lastIdx="1" clrIdx="23"/>
  <p:cmAuthor id="273" name="可臣 王" initials="可" lastIdx="2" clrIdx="0"/>
  <p:cmAuthor id="274" name="qqqqq" initials="q" lastIdx="2" clrIdx="0"/>
  <p:cmAuthor id="79" name="dingyuemei" initials="d" lastIdx="1" clrIdx="21"/>
  <p:cmAuthor id="81" name="admini" initials="a" lastIdx="2" clrIdx="0"/>
  <p:cmAuthor id="83" name="Picc" initials="P" lastIdx="1" clrIdx="0"/>
  <p:cmAuthor id="84" name="China" initials="C" lastIdx="1" clrIdx="0"/>
  <p:cmAuthor id="86" name="Chinalife_Cz" initials="C" lastIdx="1" clrIdx="0"/>
  <p:cmAuthor id="92" name="yiwei zhu" initials="y" lastIdx="14" clrIdx="0"/>
  <p:cmAuthor id="93" name="吴岩" initials="吴" lastIdx="1" clrIdx="0"/>
  <p:cmAuthor id="94" name="feng wei" initials="f" lastIdx="1" clrIdx="0"/>
  <p:cmAuthor id="95" name="Han Bo" initials="H" lastIdx="7" clrIdx="22"/>
  <p:cmAuthor id="96" name="wanghao31" initials="w" lastIdx="2" clrIdx="0"/>
  <p:cmAuthor id="97" name="Lenovo User" initials="L" lastIdx="1" clrIdx="0"/>
  <p:cmAuthor id="99" name="Codon Medical" initials="C" lastIdx="57" clrIdx="6"/>
  <p:cmAuthor id="108" name="Charlotte Williams" initials="C" lastIdx="1" clrIdx="8"/>
  <p:cmAuthor id="122" name="丹 王" initials="丹" lastIdx="1" clrIdx="0"/>
  <p:cmAuthor id="125" name="马妍" initials="马" lastIdx="1" clrIdx="0"/>
  <p:cmAuthor id="126" name="yanqiqi-lgd" initials="y" lastIdx="2" clrIdx="5"/>
  <p:cmAuthor id="127" name="朴鹏-lhq" initials="朴" lastIdx="0" clrIdx="18"/>
  <p:cmAuthor id="131" name="372674247@qq.com" initials="3" lastIdx="2" clrIdx="22"/>
  <p:cmAuthor id="132" name="DELL" initials="D" lastIdx="1" clrIdx="21"/>
  <p:cmAuthor id="134" name="yuancc04" initials="y" lastIdx="3" clrIdx="0"/>
  <p:cmAuthor id="49837067" name="刘浩" initials="刘" lastIdx="180431" clrIdx="0"/>
  <p:cmAuthor id="135" name="Mark McGregor (HI)" initials="M" lastIdx="33" clrIdx="3"/>
  <p:cmAuthor id="49837068" name="Vivian Liu" initials="VL" lastIdx="1" clrIdx="1"/>
  <p:cmAuthor id="136" name="未知用户92" initials="未" lastIdx="0" clrIdx="0"/>
  <p:cmAuthor id="49837069" name="黄洁雯" initials="黄洁雯" lastIdx="1" clrIdx="146"/>
  <p:cmAuthor id="137" name="dreamsummit" initials="d" lastIdx="1" clrIdx="0"/>
  <p:cmAuthor id="49837070" name="xikai gao" initials="xg" lastIdx="1" clrIdx="37"/>
  <p:cmAuthor id="138" name="张 博" initials="张" lastIdx="1" clrIdx="0"/>
  <p:cmAuthor id="49837071" name="lenovo0" initials="l" lastIdx="2" clrIdx="147"/>
  <p:cmAuthor id="139" name="86130" initials="8" lastIdx="1" clrIdx="138"/>
  <p:cmAuthor id="140" name="Microsoft Office 用户" initials="M" lastIdx="0" clrIdx="0"/>
  <p:cmAuthor id="141" name="CodonMedical" initials="C" lastIdx="109" clrIdx="2"/>
  <p:cmAuthor id="142" name="Yvonne Lin" initials="Y" lastIdx="35" clrIdx="3"/>
  <p:cmAuthor id="143" name="未知用户18" initials="未" lastIdx="1" clrIdx="0"/>
  <p:cmAuthor id="144" name="Meredith Kalish" initials="M" lastIdx="19" clrIdx="10"/>
  <p:cmAuthor id="145" name="chinalife" initials="c" lastIdx="2" clrIdx="0"/>
  <p:cmAuthor id="146" name="蒙阴收展部" initials="蒙" lastIdx="1" clrIdx="145"/>
  <p:cmAuthor id="147" name="njlife" initials="n" lastIdx="2" clrIdx="0"/>
  <p:cmAuthor id="164" name="齐 香梅" initials="齐" lastIdx="1" clrIdx="125"/>
  <p:cmAuthor id="166" name="刘思蜀" initials="刘" lastIdx="1" clrIdx="0"/>
  <p:cmAuthor id="167" name="ProMedican" initials="P" lastIdx="2" clrIdx="1"/>
  <p:cmAuthor id="168" name="侯清英" initials="侯" lastIdx="1" clrIdx="0"/>
  <p:cmAuthor id="169" name="齐登宝" initials="齐" lastIdx="1" clrIdx="1"/>
  <p:cmAuthor id="170" name="王 震环" initials="王" lastIdx="6" clrIdx="23"/>
  <p:cmAuthor id="171" name="未知用户47" initials="未" lastIdx="1" clrIdx="0"/>
  <p:cmAuthor id="172" name="zhuqy3" initials="z" lastIdx="1" clrIdx="0"/>
  <p:cmAuthor id="173" name="temp" initials="t" lastIdx="2" clrIdx="0"/>
  <p:cmAuthor id="174" name="f n" initials="fn" lastIdx="1" clrIdx="35"/>
  <p:cmAuthor id="175" name="未知用户91" initials="未" lastIdx="1" clrIdx="0"/>
  <p:cmAuthor id="176" name="未知用户102" initials="未" lastIdx="2" clrIdx="0"/>
  <p:cmAuthor id="177" name="未知用户100" initials="未" lastIdx="0" clrIdx="0"/>
  <p:cmAuthor id="178" name="未知用户94" initials="未" lastIdx="1" clrIdx="0"/>
  <p:cmAuthor id="179" name="未知用户99" initials="未" lastIdx="0" clrIdx="0"/>
  <p:cmAuthor id="180" name="liulan" initials="l" lastIdx="7" clrIdx="22"/>
  <p:cmAuthor id="182" name="未知用户32" initials="未" lastIdx="4" clrIdx="0"/>
  <p:cmAuthor id="183" name="孙青川" initials="孙" lastIdx="2" clrIdx="1"/>
  <p:cmAuthor id="184" name="宋春华" initials="宋" lastIdx="12" clrIdx="1"/>
  <p:cmAuthor id="185" name="程玉珍" initials="程" lastIdx="2" clrIdx="143"/>
  <p:cmAuthor id="186" name="未知用户78" initials="未" lastIdx="1" clrIdx="0"/>
  <p:cmAuthor id="187" name="apple" initials="a" lastIdx="1" clrIdx="0"/>
  <p:cmAuthor id="188" name="沛斯 钟" initials="沛" lastIdx="1" clrIdx="2"/>
  <p:cmAuthor id="189" name="Judith" initials="J" lastIdx="1" clrIdx="0"/>
  <p:cmAuthor id="190" name="2819264246@qq.com" initials="2" lastIdx="1" clrIdx="22"/>
  <p:cmAuthor id="191" name="周涛" initials="周" lastIdx="1" clrIdx="0"/>
  <p:cmAuthor id="192" name="未知用户35" initials="未" lastIdx="17" clrIdx="1"/>
  <p:cmAuthor id="193" name="张洲萌" initials="张" lastIdx="1" clrIdx="23"/>
  <p:cmAuthor id="194" name="Temp" initials="T" lastIdx="0" clrIdx="0"/>
  <p:cmAuthor id="195" name="翟宏帅" initials="翟" lastIdx="1" clrIdx="0"/>
  <p:cmAuthor id="196" name="zhang ju" initials="z" lastIdx="1" clrIdx="0"/>
  <p:cmAuthor id="197" name="xuhaoyu" initials="x" lastIdx="1" clrIdx="1"/>
  <p:cmAuthor id="198" name="志国 刘" initials="志" lastIdx="1" clrIdx="0"/>
  <p:cmAuthor id="199" name="Author" initials="A" lastIdx="0" clrIdx="2"/>
  <p:cmAuthor id="200" name="中国人寿曲阜公司个险部" initials="中" lastIdx="1" clrIdx="17"/>
  <p:cmAuthor id="201" name="李 昊" initials="李" lastIdx="1" clrIdx="0"/>
  <p:cmAuthor id="202" name="b1487" initials="b" lastIdx="1" clrIdx="0"/>
  <p:cmAuthor id="203" name="谭开元/国寿协同部/总行信用卡中心/广发银行" initials="谭" lastIdx="2" clrIdx="0"/>
  <p:cmAuthor id="204" name="deeplm" initials="d" lastIdx="1" clrIdx="0"/>
  <p:cmAuthor id="205" name="Zhou Xuanjun" initials="Z" lastIdx="1" clrIdx="0"/>
  <p:cmAuthor id="206" name="M7100z-win7" initials="M" lastIdx="1" clrIdx="6"/>
  <p:cmAuthor id="207" name="Kingsoft" initials="K" lastIdx="2" clrIdx="0"/>
  <p:cmAuthor id="208" name="聂潇丽" initials="聂" lastIdx="1" clrIdx="0"/>
  <p:cmAuthor id="209" name="Wanwei Liang" initials="W" lastIdx="1" clrIdx="0"/>
  <p:cmAuthor id="210" name="韩冰" initials="韩" lastIdx="4" clrIdx="0"/>
  <p:cmAuthor id="211" name="郭禹希" initials="郭" lastIdx="3" clrIdx="0"/>
  <p:cmAuthor id="213" name="Lenovo" initials="L" lastIdx="1" clrIdx="21"/>
  <p:cmAuthor id="214" name="xt256.com" initials="x" lastIdx="1" clrIdx="0"/>
  <p:cmAuthor id="215" name="jiansheng li" initials="j" lastIdx="0" clrIdx="0"/>
  <p:cmAuthor id="218" name="Sandra" initials="S" lastIdx="0" clrIdx="0"/>
  <p:cmAuthor id="222" name="HP" initials="H" lastIdx="1" clrIdx="22"/>
  <p:cmAuthor id="20" name="松 李" initials="松" lastIdx="1" clrIdx="4"/>
  <p:cmAuthor id="58" name="ozg106" initials="o" lastIdx="1" clrIdx="92"/>
  <p:cmAuthor id="89" name="Melanie Smitt" initials="M" lastIdx="33" clrIdx="12"/>
  <p:cmAuthor id="181" name="pc" initials="p" lastIdx="1" clrIdx="1"/>
  <p:cmAuthor id="212" name="YZB" initials="Y" lastIdx="1" clrIdx="15"/>
  <p:cmAuthor id="41" name="PPTer_Tang" initials="P" lastIdx="1" clrIdx="0"/>
  <p:cmAuthor id="68" name="tianan" initials="t" lastIdx="1" clrIdx="5"/>
  <p:cmAuthor id="78" name="YANGS-PC" initials="Y" lastIdx="0" clrIdx="0"/>
  <p:cmAuthor id="50" name="未知用户33" initials="未" lastIdx="1" clrIdx="18"/>
  <p:cmAuthor id="49" name="陈蕾" initials="陈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325"/>
    <a:srgbClr val="C00000"/>
    <a:srgbClr val="9E2036"/>
    <a:srgbClr val="FFFFFF"/>
    <a:srgbClr val="00FF00"/>
    <a:srgbClr val="FF9900"/>
    <a:srgbClr val="0033CC"/>
    <a:srgbClr val="FFCC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7" autoAdjust="0"/>
    <p:restoredTop sz="90424" autoAdjust="0"/>
  </p:normalViewPr>
  <p:slideViewPr>
    <p:cSldViewPr snapToGrid="0" showGuides="1">
      <p:cViewPr varScale="1">
        <p:scale>
          <a:sx n="73" d="100"/>
          <a:sy n="73" d="100"/>
        </p:scale>
        <p:origin x="-762" y="-96"/>
      </p:cViewPr>
      <p:guideLst>
        <p:guide orient="horz" pos="2930"/>
        <p:guide pos="5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3030" y="-90"/>
      </p:cViewPr>
      <p:guideLst>
        <p:guide orient="horz" pos="3614"/>
        <p:guide pos="2255"/>
      </p:guideLst>
    </p:cSldViewPr>
  </p:notesViewPr>
  <p:gridSpacing cx="144018" cy="14401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3" Type="http://schemas.openxmlformats.org/officeDocument/2006/relationships/tags" Target="tags/tag39.xml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G:\&#20013;&#22269;&#20154;&#23551;&#24037;&#20316;&#26723;&#26696;\&#35757;&#32451;&#25903;&#25345;&#23703;&#20027;&#31649;\&#20135;&#21697;&#30456;&#20851;\&#20048;&#30408;&#23562;&#20139;&#20135;&#21697;&#22521;&#35757;\Unprotected_&#20048;&#30408;&#23562;&#20139;&#29256;&#21033;&#30410;&#28436;&#31034;&#34920;V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01571276953742"/>
          <c:y val="0.00540099633497745"/>
          <c:w val="0.943050917656804"/>
          <c:h val="0.92078538708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现金账户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50</a:t>
                    </a:r>
                    <a:r>
                      <a:rPr lang="en-US" altLang="zh-CN"/>
                      <a:t>5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5</a:t>
                    </a:r>
                    <a:r>
                      <a:rPr lang="en-US" altLang="zh-CN"/>
                      <a:t>65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652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755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875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1</a:t>
                    </a:r>
                    <a:r>
                      <a:rPr lang="en-US" altLang="zh-CN"/>
                      <a:t>014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1175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0.0023404317451568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1</a:t>
                    </a:r>
                    <a:r>
                      <a:rPr lang="en-US" altLang="zh-CN"/>
                      <a:t>362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1</a:t>
                    </a:r>
                    <a:r>
                      <a:rPr lang="en-US" altLang="zh-CN"/>
                      <a:t>579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1831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2122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/>
                      <a:t>2460</a:t>
                    </a:r>
                    <a:r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Sheet2!$B$2:$B$13</c:f>
              <c:numCache>
                <c:formatCode>General</c:formatCode>
                <c:ptCount val="12"/>
                <c:pt idx="0">
                  <c:v>45</c:v>
                </c:pt>
                <c:pt idx="1">
                  <c:v>50</c:v>
                </c:pt>
                <c:pt idx="2">
                  <c:v>55</c:v>
                </c:pt>
                <c:pt idx="3">
                  <c:v>60</c:v>
                </c:pt>
                <c:pt idx="4">
                  <c:v>65</c:v>
                </c:pt>
                <c:pt idx="5">
                  <c:v>70</c:v>
                </c:pt>
                <c:pt idx="6">
                  <c:v>75</c:v>
                </c:pt>
                <c:pt idx="7">
                  <c:v>80</c:v>
                </c:pt>
                <c:pt idx="8">
                  <c:v>85</c:v>
                </c:pt>
                <c:pt idx="9">
                  <c:v>90</c:v>
                </c:pt>
                <c:pt idx="10">
                  <c:v>95</c:v>
                </c:pt>
                <c:pt idx="11">
                  <c:v>100</c:v>
                </c:pt>
              </c:numCache>
            </c:numRef>
          </c:cat>
          <c:val>
            <c:numRef>
              <c:f>Sheet2!$C$2:$C$13</c:f>
              <c:numCache>
                <c:formatCode>0_);[Red]\(0\)</c:formatCode>
                <c:ptCount val="12"/>
                <c:pt idx="0">
                  <c:v>503.3</c:v>
                </c:pt>
                <c:pt idx="1">
                  <c:v>594.4</c:v>
                </c:pt>
                <c:pt idx="2">
                  <c:v>704.1</c:v>
                </c:pt>
                <c:pt idx="3">
                  <c:v>835.8</c:v>
                </c:pt>
                <c:pt idx="4">
                  <c:v>992.2</c:v>
                </c:pt>
                <c:pt idx="5">
                  <c:v>1177.9</c:v>
                </c:pt>
                <c:pt idx="6">
                  <c:v>1398.5</c:v>
                </c:pt>
                <c:pt idx="7">
                  <c:v>1660.9</c:v>
                </c:pt>
                <c:pt idx="8">
                  <c:v>1972.5</c:v>
                </c:pt>
                <c:pt idx="9">
                  <c:v>2342.4</c:v>
                </c:pt>
                <c:pt idx="10">
                  <c:v>2781.4</c:v>
                </c:pt>
                <c:pt idx="11">
                  <c:v>3302.4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57681088"/>
        <c:axId val="757681632"/>
      </c:barChart>
      <c:catAx>
        <c:axId val="757681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57681632"/>
        <c:crosses val="autoZero"/>
        <c:auto val="1"/>
        <c:lblAlgn val="ctr"/>
        <c:lblOffset val="100"/>
        <c:noMultiLvlLbl val="0"/>
      </c:catAx>
      <c:valAx>
        <c:axId val="757681632"/>
        <c:scaling>
          <c:orientation val="minMax"/>
        </c:scaling>
        <c:delete val="1"/>
        <c:axPos val="l"/>
        <c:numFmt formatCode="0_);[Red]\(0\)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5768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B7FA30-0F30-4334-887D-B3A6DAEA823C}" type="slidenum">
              <a:rPr lang="en-US" altLang="zh-CN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713" y="755650"/>
            <a:ext cx="6721475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56250" cy="45386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9577388"/>
            <a:ext cx="30099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5766F2-AF4D-4AFE-BA5E-99147704E3EC}" type="slidenum">
              <a:rPr lang="en-US" altLang="zh-CN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DBE0A-2134-48B2-9FCD-9FEF1D65B7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倍数</a:t>
            </a:r>
            <a:r>
              <a:rPr lang="en-US" altLang="zh-CN" dirty="0"/>
              <a:t>=</a:t>
            </a:r>
            <a:r>
              <a:rPr lang="zh-CN" altLang="en-US" dirty="0"/>
              <a:t>缴费年度现金价值</a:t>
            </a:r>
            <a:r>
              <a:rPr lang="en-US" altLang="zh-CN" dirty="0"/>
              <a:t>/</a:t>
            </a:r>
            <a:r>
              <a:rPr lang="zh-CN" altLang="en-US" dirty="0"/>
              <a:t>所缴总保费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给大家做了一个简单的计算，在第六年，现价已超越了投入，第二十年，是投入的</a:t>
            </a:r>
            <a:r>
              <a:rPr lang="en-US" altLang="zh-CN" dirty="0"/>
              <a:t>1.51</a:t>
            </a:r>
            <a:r>
              <a:rPr lang="zh-CN" altLang="en-US" dirty="0"/>
              <a:t>倍，第三十年，是投入的</a:t>
            </a:r>
            <a:r>
              <a:rPr lang="en-US" altLang="zh-CN" dirty="0"/>
              <a:t>2.02</a:t>
            </a:r>
            <a:r>
              <a:rPr lang="zh-CN" altLang="en-US" dirty="0"/>
              <a:t>倍，第</a:t>
            </a:r>
            <a:r>
              <a:rPr lang="en-US" altLang="zh-CN" dirty="0"/>
              <a:t>50</a:t>
            </a:r>
            <a:r>
              <a:rPr lang="zh-CN" altLang="en-US" dirty="0"/>
              <a:t>年，已经达到了投入的</a:t>
            </a:r>
            <a:r>
              <a:rPr lang="en-US" altLang="zh-CN" dirty="0"/>
              <a:t>3.66</a:t>
            </a:r>
            <a:r>
              <a:rPr lang="zh-CN" altLang="en-US" dirty="0"/>
              <a:t>倍，而到第</a:t>
            </a:r>
            <a:r>
              <a:rPr lang="en-US" altLang="zh-CN" dirty="0"/>
              <a:t>60</a:t>
            </a:r>
            <a:r>
              <a:rPr lang="zh-CN" altLang="en-US" dirty="0"/>
              <a:t>年，达到了</a:t>
            </a:r>
            <a:r>
              <a:rPr lang="en-US" altLang="zh-CN" dirty="0"/>
              <a:t>4.92</a:t>
            </a:r>
            <a:r>
              <a:rPr lang="zh-CN" altLang="en-US" dirty="0"/>
              <a:t>倍，</a:t>
            </a:r>
            <a:r>
              <a:rPr lang="en-US" altLang="zh-CN" dirty="0"/>
              <a:t>500</a:t>
            </a:r>
            <a:r>
              <a:rPr lang="zh-CN" altLang="en-US" dirty="0"/>
              <a:t>万的投入，现价已达</a:t>
            </a:r>
            <a:r>
              <a:rPr lang="en-US" altLang="zh-CN" dirty="0"/>
              <a:t>2460</a:t>
            </a:r>
            <a:r>
              <a:rPr lang="zh-CN" altLang="en-US" dirty="0"/>
              <a:t>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8C3E-4E6F-2944-9174-5416C22086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8C3E-4E6F-2944-9174-5416C22086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 时间分配：</a:t>
            </a:r>
            <a:r>
              <a:rPr lang="en-US" altLang="zh-CN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30</a:t>
            </a: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秒</a:t>
            </a:r>
            <a:endParaRPr lang="en-US" altLang="zh-CN" strike="noStrike" noProof="1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 </a:t>
            </a:r>
            <a:r>
              <a:rPr lang="zh-CN" altLang="en-US" b="1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因此，</a:t>
            </a: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乐女士可以自由选择领取养老金的时间。比如她在</a:t>
            </a:r>
            <a:r>
              <a:rPr lang="en-US" altLang="zh-CN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55</a:t>
            </a: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岁退休的时候，可以每年领取</a:t>
            </a:r>
            <a:r>
              <a:rPr lang="en-US" altLang="zh-CN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2.4</a:t>
            </a: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万作为养老金补充，最终保单还剩余</a:t>
            </a:r>
            <a:r>
              <a:rPr lang="en-US" altLang="zh-CN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71.21</a:t>
            </a:r>
            <a:r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万。如果暂时不需要使用这笔钱，还可以继续放在账户里面，</a:t>
            </a:r>
            <a:r>
              <a:rPr lang="zh-CN" altLang="en-US" b="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作为未来持续增长的财富，并可以传承下去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wrap="square" lIns="91440" tIns="45720" rIns="91440" bIns="45720" numCol="1" anchor="b" anchorCtr="0" compatLnSpc="1"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718FCD-7B8D-4971-8EBE-DD91216A94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marL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 时间分配：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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所以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，通过刚才的利益演示，我想，无论是正步入老年的中年人，还是孕育有孩子的三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四口之家，还是目前较为富有的中产阶级、资本富豪，我们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人人都应拥有财富保障和品质生活。</a:t>
            </a:r>
            <a:endParaRPr lang="en-US" altLang="zh-CN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宋体" panose="02010600030101010101" pitchFamily="2" charset="-122"/>
              </a:rPr>
            </a:fld>
            <a:endParaRPr lang="zh-CN" altLang="en-US" sz="1200">
              <a:latin typeface="等线" panose="02010600030101010101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DBE0A-2134-48B2-9FCD-9FEF1D65B7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93950-EC36-4BE3-A46E-36464C506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>
            <a:solidFill>
              <a:srgbClr val="000000"/>
            </a:solidFill>
          </a:ln>
        </p:spPr>
      </p:sp>
      <p:sp>
        <p:nvSpPr>
          <p:cNvPr id="16896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r>
              <a:rPr lang="zh-CN" altLang="en-US"/>
              <a:t>您认为您最熟悉的东西，您真的了解他吗？</a:t>
            </a:r>
            <a:endParaRPr lang="en-US" altLang="zh-CN"/>
          </a:p>
          <a:p>
            <a:r>
              <a:rPr lang="zh-CN" altLang="en-US"/>
              <a:t>就像刚才我问大家的五个小问题一样，大家都玩的很开心，这些图标我们每天都会无数次的点它，您可能都对它不了解，那么我再问您一个您一定更熟悉的东西，人民币百元大钞背面的风景到底是什么？</a:t>
            </a:r>
            <a:r>
              <a:rPr lang="en-US" altLang="zh-CN"/>
              <a:t>……</a:t>
            </a:r>
            <a:r>
              <a:rPr lang="zh-CN" altLang="en-US"/>
              <a:t>又尴尬了对不对？答案应该是人民大会堂。（客户答对了就反问他，再反问他）那么由人民币我们就不能不联想起理财这个词汇，这个词也是我今天主要跟大家交流沟通的。</a:t>
            </a:r>
            <a:endParaRPr lang="zh-CN" altLang="en-US"/>
          </a:p>
        </p:txBody>
      </p:sp>
      <p:sp>
        <p:nvSpPr>
          <p:cNvPr id="16896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</p:spPr>
        <p:txBody>
          <a:bodyPr/>
          <a:lstStyle/>
          <a:p>
            <a:fld id="{BA64030B-82D9-4F8F-8CF1-9E6AA90191A3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</a:rPr>
            </a:fld>
            <a:endParaRPr lang="zh-CN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766F2-AF4D-4AFE-BA5E-99147704E3EC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766F2-AF4D-4AFE-BA5E-99147704E3EC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766F2-AF4D-4AFE-BA5E-99147704E3EC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8C3E-4E6F-2944-9174-5416C22086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8C3E-4E6F-2944-9174-5416C220866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40" y="141686"/>
            <a:ext cx="2001837" cy="437316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8" y="141686"/>
            <a:ext cx="5854700" cy="437316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141685"/>
            <a:ext cx="8001000" cy="6834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314450"/>
            <a:ext cx="3924300" cy="3200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314450"/>
            <a:ext cx="3924300" cy="3200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gradFill rotWithShape="1">
          <a:gsLst>
            <a:gs pos="0">
              <a:srgbClr val="00A28A"/>
            </a:gs>
            <a:gs pos="100000">
              <a:srgbClr val="00A97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16" y="0"/>
            <a:ext cx="91823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18" y="1597820"/>
            <a:ext cx="7772603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36" y="2914650"/>
            <a:ext cx="6400967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457391" y="4767263"/>
            <a:ext cx="2133299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D8A71-3214-4A35-B176-25546EBC187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312" y="4767263"/>
            <a:ext cx="2895616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34059" y="4757738"/>
            <a:ext cx="1080347" cy="2893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31463-C967-47E6-9E00-662DB4515A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"/>
            <a:ext cx="9144000" cy="5143501"/>
          </a:xfrm>
          <a:prstGeom prst="rect">
            <a:avLst/>
          </a:prstGeom>
          <a:solidFill>
            <a:srgbClr val="FFFF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54" tIns="27813" rIns="55554" bIns="27813" rtlCol="0" anchor="ctr"/>
          <a:lstStyle/>
          <a:p>
            <a:pPr algn="ctr"/>
            <a:endParaRPr lang="zh-CN" altLang="en-US" sz="1095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0426" r="32819" b="4492"/>
          <a:stretch>
            <a:fillRect/>
          </a:stretch>
        </p:blipFill>
        <p:spPr>
          <a:xfrm>
            <a:off x="7803384" y="71654"/>
            <a:ext cx="956001" cy="86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2439" r="30298" b="3616"/>
          <a:stretch>
            <a:fillRect/>
          </a:stretch>
        </p:blipFill>
        <p:spPr>
          <a:xfrm>
            <a:off x="8010933" y="12674"/>
            <a:ext cx="931373" cy="75365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796145"/>
            <a:ext cx="9144000" cy="404099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0" t="48770" r="-862" b="1779"/>
          <a:stretch>
            <a:fillRect/>
          </a:stretch>
        </p:blipFill>
        <p:spPr>
          <a:xfrm>
            <a:off x="0" y="0"/>
            <a:ext cx="3091721" cy="110844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619672" y="763589"/>
            <a:ext cx="6408712" cy="0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ysDash"/>
          </a:ln>
          <a:effectLst/>
        </p:spPr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264058"/>
            <a:ext cx="632395" cy="63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89" y="841772"/>
            <a:ext cx="6858537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89" y="2701529"/>
            <a:ext cx="6858537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36" y="1282304"/>
            <a:ext cx="7887317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36" y="3442097"/>
            <a:ext cx="7887317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314450"/>
            <a:ext cx="39243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314450"/>
            <a:ext cx="39243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700" y="1369219"/>
            <a:ext cx="3886504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513" y="1369219"/>
            <a:ext cx="3886504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90" y="273844"/>
            <a:ext cx="7887317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150" y="1333829"/>
            <a:ext cx="3655467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150" y="1999034"/>
            <a:ext cx="3655467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3071" y="1333829"/>
            <a:ext cx="3673469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3071" y="1999034"/>
            <a:ext cx="3673469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90" y="342900"/>
            <a:ext cx="3124256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95" y="342901"/>
            <a:ext cx="4629513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90" y="1543050"/>
            <a:ext cx="3124256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187" y="273844"/>
            <a:ext cx="1971830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00" y="273844"/>
            <a:ext cx="5801179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700" y="273844"/>
            <a:ext cx="7887317" cy="43588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5" y="-1"/>
            <a:ext cx="9139428" cy="5143499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20490" y="5004912"/>
            <a:ext cx="9165215" cy="159126"/>
            <a:chOff x="-21215" y="3920945"/>
            <a:chExt cx="9165215" cy="62180"/>
          </a:xfrm>
        </p:grpSpPr>
        <p:sp>
          <p:nvSpPr>
            <p:cNvPr id="9" name="矩形 8"/>
            <p:cNvSpPr/>
            <p:nvPr/>
          </p:nvSpPr>
          <p:spPr bwMode="auto">
            <a:xfrm>
              <a:off x="1280159" y="3920946"/>
              <a:ext cx="7863841" cy="62179"/>
            </a:xfrm>
            <a:prstGeom prst="rect">
              <a:avLst/>
            </a:prstGeom>
            <a:solidFill>
              <a:srgbClr val="9E20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/>
            <a:lstStyle/>
            <a:p>
              <a:pPr marL="0" marR="0" lvl="0" indent="0" defTabSz="12185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-21215" y="3920945"/>
              <a:ext cx="1301374" cy="62179"/>
            </a:xfrm>
            <a:prstGeom prst="rect">
              <a:avLst/>
            </a:prstGeom>
            <a:solidFill>
              <a:srgbClr val="CED5DD">
                <a:lumMod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/>
            <a:lstStyle/>
            <a:p>
              <a:pPr marL="0" marR="0" lvl="0" indent="0" defTabSz="12185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4587974"/>
            <a:ext cx="1863970" cy="390426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36513" y="179487"/>
            <a:ext cx="281261" cy="288032"/>
          </a:xfrm>
          <a:prstGeom prst="rect">
            <a:avLst/>
          </a:prstGeom>
          <a:solidFill>
            <a:srgbClr val="9E2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" y="0"/>
            <a:ext cx="913456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"/>
            <a:ext cx="9144000" cy="5143501"/>
          </a:xfrm>
          <a:prstGeom prst="rect">
            <a:avLst/>
          </a:prstGeom>
          <a:solidFill>
            <a:srgbClr val="FFFF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42" tIns="22600" rIns="45142" bIns="22600" rtlCol="0" anchor="ctr"/>
          <a:lstStyle/>
          <a:p>
            <a:pPr algn="ctr"/>
            <a:endParaRPr lang="zh-CN" altLang="en-US" sz="89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0426" r="32819" b="4492"/>
          <a:stretch>
            <a:fillRect/>
          </a:stretch>
        </p:blipFill>
        <p:spPr>
          <a:xfrm>
            <a:off x="7803384" y="71654"/>
            <a:ext cx="956001" cy="866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2439" r="30298" b="3616"/>
          <a:stretch>
            <a:fillRect/>
          </a:stretch>
        </p:blipFill>
        <p:spPr>
          <a:xfrm>
            <a:off x="8010934" y="12674"/>
            <a:ext cx="931373" cy="75365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796145"/>
            <a:ext cx="9144000" cy="4040992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矩形 1"/>
          <p:cNvSpPr/>
          <p:nvPr userDrawn="1"/>
        </p:nvSpPr>
        <p:spPr>
          <a:xfrm>
            <a:off x="114300" y="905354"/>
            <a:ext cx="8915400" cy="414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8" rIns="68577" bIns="34288" rtlCol="0" anchor="ctr"/>
          <a:lstStyle/>
          <a:p>
            <a:pPr algn="ctr"/>
            <a:endParaRPr kumimoji="1" lang="zh-CN" altLang="en-US" sz="15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1087041" y="161925"/>
            <a:ext cx="6666310" cy="628650"/>
          </a:xfrm>
          <a:custGeom>
            <a:avLst/>
            <a:gdLst>
              <a:gd name="connsiteX0" fmla="*/ 0 w 4813142"/>
              <a:gd name="connsiteY0" fmla="*/ 0 h 900000"/>
              <a:gd name="connsiteX1" fmla="*/ 4813142 w 4813142"/>
              <a:gd name="connsiteY1" fmla="*/ 0 h 900000"/>
              <a:gd name="connsiteX2" fmla="*/ 4293527 w 4813142"/>
              <a:gd name="connsiteY2" fmla="*/ 900000 h 900000"/>
              <a:gd name="connsiteX3" fmla="*/ 0 w 4813142"/>
              <a:gd name="connsiteY3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142" h="900000">
                <a:moveTo>
                  <a:pt x="0" y="0"/>
                </a:moveTo>
                <a:lnTo>
                  <a:pt x="4813142" y="0"/>
                </a:lnTo>
                <a:lnTo>
                  <a:pt x="4293527" y="900000"/>
                </a:lnTo>
                <a:lnTo>
                  <a:pt x="0" y="900000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90500" dist="127000" dir="2700000" algn="tl" rotWithShape="0">
              <a:prstClr val="black">
                <a:alpha val="30000"/>
              </a:prstClr>
            </a:outerShdw>
          </a:effectLst>
        </p:spPr>
        <p:txBody>
          <a:bodyPr wrap="square" lIns="68574" tIns="34288" rIns="68574" bIns="34288" rtlCol="0" anchor="ctr">
            <a:noAutofit/>
          </a:bodyPr>
          <a:lstStyle/>
          <a:p>
            <a:pPr fontAlgn="base">
              <a:defRPr/>
            </a:pPr>
            <a:endParaRPr lang="zh-CN" altLang="en-US" sz="1500" strike="noStrike" kern="0" noProof="1" dirty="0">
              <a:solidFill>
                <a:prstClr val="white">
                  <a:alpha val="8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291" name="组合 3"/>
          <p:cNvGrpSpPr/>
          <p:nvPr userDrawn="1"/>
        </p:nvGrpSpPr>
        <p:grpSpPr>
          <a:xfrm>
            <a:off x="323850" y="161925"/>
            <a:ext cx="594122" cy="500063"/>
            <a:chOff x="406574" y="236732"/>
            <a:chExt cx="612048" cy="593261"/>
          </a:xfrm>
        </p:grpSpPr>
        <p:sp>
          <p:nvSpPr>
            <p:cNvPr id="5" name="矩形 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defRPr/>
              </a:pPr>
              <a:endParaRPr lang="zh-CN" altLang="en-US" sz="1800" strike="noStrike" noProof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190500" dist="1270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defRPr/>
              </a:pPr>
              <a:endParaRPr lang="zh-CN" altLang="en-US" sz="1800" strike="noStrike" noProof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8" name="平行四边形 27"/>
          <p:cNvSpPr/>
          <p:nvPr userDrawn="1"/>
        </p:nvSpPr>
        <p:spPr>
          <a:xfrm>
            <a:off x="4842272" y="238125"/>
            <a:ext cx="565547" cy="476250"/>
          </a:xfrm>
          <a:prstGeom prst="parallelogram">
            <a:avLst>
              <a:gd name="adj" fmla="val 94454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90500" dist="127000" dir="2700000" algn="tl" rotWithShape="0">
              <a:prstClr val="black">
                <a:alpha val="30000"/>
              </a:prstClr>
            </a:outerShdw>
          </a:effectLst>
        </p:spPr>
        <p:txBody>
          <a:bodyPr wrap="square" lIns="68574" tIns="34288" rIns="68574" bIns="34288" rtlCol="0" anchor="ctr">
            <a:noAutofit/>
          </a:bodyPr>
          <a:lstStyle/>
          <a:p>
            <a:pPr fontAlgn="base">
              <a:defRPr/>
            </a:pPr>
            <a:endParaRPr lang="zh-CN" altLang="en-US" sz="1500" strike="noStrike" kern="0" noProof="1" dirty="0">
              <a:solidFill>
                <a:prstClr val="white">
                  <a:alpha val="8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03855" y="277678"/>
            <a:ext cx="5982747" cy="443198"/>
          </a:xfrm>
          <a:prstGeom prst="rect">
            <a:avLst/>
          </a:prstGeom>
        </p:spPr>
        <p:txBody>
          <a:bodyPr wrap="square" lIns="91432" tIns="45718" rIns="91432" bIns="45718" anchor="ctr" anchorCtr="0">
            <a:spAutoFit/>
          </a:bodyPr>
          <a:lstStyle>
            <a:lvl1pPr marL="0" indent="0">
              <a:buNone/>
              <a:defRPr kumimoji="0" lang="zh-CN" altLang="en-US" sz="27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添加标题</a:t>
            </a:r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F7D6-0255-4B7F-BFC1-92D773B956B6}" type="datetimeFigureOut">
              <a:rPr 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EB1-3F04-4F07-A616-4842E766E5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 noChangeAspect="1"/>
          </p:cNvGrpSpPr>
          <p:nvPr userDrawn="1"/>
        </p:nvGrpSpPr>
        <p:grpSpPr>
          <a:xfrm>
            <a:off x="-7155291" y="-5336"/>
            <a:ext cx="8017902" cy="7579356"/>
            <a:chOff x="4800388" y="442448"/>
            <a:chExt cx="4539557" cy="4291262"/>
          </a:xfrm>
        </p:grpSpPr>
        <p:grpSp>
          <p:nvGrpSpPr>
            <p:cNvPr id="6" name="组合 5"/>
            <p:cNvGrpSpPr/>
            <p:nvPr/>
          </p:nvGrpSpPr>
          <p:grpSpPr>
            <a:xfrm>
              <a:off x="4800388" y="442448"/>
              <a:ext cx="4539557" cy="4291262"/>
              <a:chOff x="4784057" y="326458"/>
              <a:chExt cx="9416968" cy="8603409"/>
            </a:xfrm>
          </p:grpSpPr>
          <p:sp>
            <p:nvSpPr>
              <p:cNvPr id="13" name="形状"/>
              <p:cNvSpPr/>
              <p:nvPr/>
            </p:nvSpPr>
            <p:spPr>
              <a:xfrm>
                <a:off x="5548213" y="875674"/>
                <a:ext cx="8214667" cy="7504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D2B193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14" name="形状"/>
              <p:cNvSpPr/>
              <p:nvPr/>
            </p:nvSpPr>
            <p:spPr>
              <a:xfrm>
                <a:off x="4784057" y="326458"/>
                <a:ext cx="9416968" cy="8603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22225">
                <a:solidFill>
                  <a:srgbClr val="CEAA87"/>
                </a:solidFill>
                <a:prstDash val="sysDot"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15" name="形状"/>
              <p:cNvSpPr/>
              <p:nvPr/>
            </p:nvSpPr>
            <p:spPr>
              <a:xfrm rot="239316">
                <a:off x="5675219" y="1002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E8D2BB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16" name="形状"/>
              <p:cNvSpPr/>
              <p:nvPr/>
            </p:nvSpPr>
            <p:spPr>
              <a:xfrm rot="239317">
                <a:off x="5802219" y="1129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CEAA87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523383" y="998402"/>
              <a:ext cx="3420000" cy="3420000"/>
              <a:chOff x="5523383" y="998402"/>
              <a:chExt cx="3420000" cy="3420000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990583" y="1465602"/>
                <a:ext cx="2485600" cy="2485600"/>
              </a:xfrm>
              <a:prstGeom prst="ellipse">
                <a:avLst/>
              </a:prstGeom>
              <a:noFill/>
              <a:ln>
                <a:solidFill>
                  <a:srgbClr val="CEAA8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9" name="椭圆 8"/>
              <p:cNvSpPr>
                <a:spLocks noChangeAspect="1"/>
              </p:cNvSpPr>
              <p:nvPr/>
            </p:nvSpPr>
            <p:spPr>
              <a:xfrm>
                <a:off x="5883383" y="1358402"/>
                <a:ext cx="2700000" cy="270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8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10" name="椭圆 9"/>
              <p:cNvSpPr>
                <a:spLocks noChangeAspect="1"/>
              </p:cNvSpPr>
              <p:nvPr/>
            </p:nvSpPr>
            <p:spPr>
              <a:xfrm>
                <a:off x="5793383" y="1268402"/>
                <a:ext cx="2880000" cy="288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7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11" name="椭圆 10"/>
              <p:cNvSpPr>
                <a:spLocks noChangeAspect="1"/>
              </p:cNvSpPr>
              <p:nvPr/>
            </p:nvSpPr>
            <p:spPr>
              <a:xfrm>
                <a:off x="5703383" y="1178402"/>
                <a:ext cx="3060000" cy="306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5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12" name="椭圆 11"/>
              <p:cNvSpPr>
                <a:spLocks noChangeAspect="1"/>
              </p:cNvSpPr>
              <p:nvPr/>
            </p:nvSpPr>
            <p:spPr>
              <a:xfrm>
                <a:off x="5523383" y="998402"/>
                <a:ext cx="3420000" cy="342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3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</p:grpSp>
      <p:grpSp>
        <p:nvGrpSpPr>
          <p:cNvPr id="17" name="组合 16"/>
          <p:cNvGrpSpPr>
            <a:grpSpLocks noChangeAspect="1"/>
          </p:cNvGrpSpPr>
          <p:nvPr userDrawn="1"/>
        </p:nvGrpSpPr>
        <p:grpSpPr>
          <a:xfrm>
            <a:off x="7998748" y="-1849371"/>
            <a:ext cx="4189128" cy="3960000"/>
            <a:chOff x="4800388" y="442448"/>
            <a:chExt cx="4539557" cy="4291262"/>
          </a:xfrm>
        </p:grpSpPr>
        <p:grpSp>
          <p:nvGrpSpPr>
            <p:cNvPr id="18" name="组合 17"/>
            <p:cNvGrpSpPr/>
            <p:nvPr/>
          </p:nvGrpSpPr>
          <p:grpSpPr>
            <a:xfrm>
              <a:off x="4800388" y="442448"/>
              <a:ext cx="4539557" cy="4291262"/>
              <a:chOff x="4784057" y="326458"/>
              <a:chExt cx="9416968" cy="8603409"/>
            </a:xfrm>
          </p:grpSpPr>
          <p:sp>
            <p:nvSpPr>
              <p:cNvPr id="25" name="形状"/>
              <p:cNvSpPr/>
              <p:nvPr/>
            </p:nvSpPr>
            <p:spPr>
              <a:xfrm>
                <a:off x="5548213" y="875674"/>
                <a:ext cx="8214667" cy="7504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D2B193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26" name="形状"/>
              <p:cNvSpPr/>
              <p:nvPr/>
            </p:nvSpPr>
            <p:spPr>
              <a:xfrm>
                <a:off x="4784057" y="326458"/>
                <a:ext cx="9416968" cy="8603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22225">
                <a:solidFill>
                  <a:srgbClr val="CEAA87"/>
                </a:solidFill>
                <a:prstDash val="sysDot"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27" name="形状"/>
              <p:cNvSpPr/>
              <p:nvPr/>
            </p:nvSpPr>
            <p:spPr>
              <a:xfrm rot="239316">
                <a:off x="5675219" y="1002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E8D2BB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  <p:sp>
            <p:nvSpPr>
              <p:cNvPr id="28" name="形状"/>
              <p:cNvSpPr/>
              <p:nvPr/>
            </p:nvSpPr>
            <p:spPr>
              <a:xfrm rot="239317">
                <a:off x="5802219" y="1129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CEAA87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0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523383" y="998402"/>
              <a:ext cx="3420000" cy="3420000"/>
              <a:chOff x="5523383" y="998402"/>
              <a:chExt cx="3420000" cy="342000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990583" y="1465602"/>
                <a:ext cx="2485600" cy="2485600"/>
              </a:xfrm>
              <a:prstGeom prst="ellipse">
                <a:avLst/>
              </a:prstGeom>
              <a:noFill/>
              <a:ln>
                <a:solidFill>
                  <a:srgbClr val="CEAA8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5883383" y="1358402"/>
                <a:ext cx="2700000" cy="270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8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5793383" y="1268402"/>
                <a:ext cx="2880000" cy="288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7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3" name="椭圆 22"/>
              <p:cNvSpPr>
                <a:spLocks noChangeAspect="1"/>
              </p:cNvSpPr>
              <p:nvPr/>
            </p:nvSpPr>
            <p:spPr>
              <a:xfrm>
                <a:off x="5703383" y="1178402"/>
                <a:ext cx="3060000" cy="306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5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5523383" y="998402"/>
                <a:ext cx="3420000" cy="342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3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800"/>
              </a:p>
            </p:txBody>
          </p:sp>
        </p:grpSp>
      </p:grpSp>
      <p:sp>
        <p:nvSpPr>
          <p:cNvPr id="2" name="矩形 1"/>
          <p:cNvSpPr/>
          <p:nvPr userDrawn="1"/>
        </p:nvSpPr>
        <p:spPr>
          <a:xfrm>
            <a:off x="0" y="5035676"/>
            <a:ext cx="9144000" cy="107824"/>
          </a:xfrm>
          <a:prstGeom prst="rect">
            <a:avLst/>
          </a:prstGeom>
          <a:solidFill>
            <a:srgbClr val="C9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" name="矩形 2"/>
          <p:cNvSpPr/>
          <p:nvPr userDrawn="1"/>
        </p:nvSpPr>
        <p:spPr>
          <a:xfrm>
            <a:off x="462458" y="149777"/>
            <a:ext cx="6677252" cy="670514"/>
          </a:xfrm>
          <a:prstGeom prst="rect">
            <a:avLst/>
          </a:prstGeom>
          <a:solidFill>
            <a:srgbClr val="AB00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cs typeface="+mn-ea"/>
              <a:sym typeface="+mn-l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149777"/>
            <a:ext cx="84083" cy="670514"/>
          </a:xfrm>
          <a:prstGeom prst="rect">
            <a:avLst/>
          </a:prstGeom>
          <a:solidFill>
            <a:srgbClr val="E2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9" name="矩形 28"/>
          <p:cNvSpPr/>
          <p:nvPr userDrawn="1"/>
        </p:nvSpPr>
        <p:spPr>
          <a:xfrm>
            <a:off x="157656" y="149777"/>
            <a:ext cx="231228" cy="670514"/>
          </a:xfrm>
          <a:prstGeom prst="rect">
            <a:avLst/>
          </a:prstGeom>
          <a:solidFill>
            <a:srgbClr val="E2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1" cy="1790700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1" cy="1241822"/>
          </a:xfrm>
        </p:spPr>
        <p:txBody>
          <a:bodyPr/>
          <a:lstStyle>
            <a:lvl1pPr marL="0" indent="0" algn="ctr">
              <a:buNone/>
              <a:defRPr sz="1280"/>
            </a:lvl1pPr>
            <a:lvl2pPr marL="243840" indent="0" algn="ctr">
              <a:buNone/>
              <a:defRPr sz="1065"/>
            </a:lvl2pPr>
            <a:lvl3pPr marL="487680" indent="0" algn="ctr">
              <a:buNone/>
              <a:defRPr sz="960"/>
            </a:lvl3pPr>
            <a:lvl4pPr marL="731520" indent="0" algn="ctr">
              <a:buNone/>
              <a:defRPr sz="855"/>
            </a:lvl4pPr>
            <a:lvl5pPr marL="975360" indent="0" algn="ctr">
              <a:buNone/>
              <a:defRPr sz="855"/>
            </a:lvl5pPr>
            <a:lvl6pPr marL="1219200" indent="0" algn="ctr">
              <a:buNone/>
              <a:defRPr sz="855"/>
            </a:lvl6pPr>
            <a:lvl7pPr marL="1463040" indent="0" algn="ctr">
              <a:buNone/>
              <a:defRPr sz="855"/>
            </a:lvl7pPr>
            <a:lvl8pPr marL="1706880" indent="0" algn="ctr">
              <a:buNone/>
              <a:defRPr sz="855"/>
            </a:lvl8pPr>
            <a:lvl9pPr marL="1950720" indent="0" algn="ctr">
              <a:buNone/>
              <a:defRPr sz="85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97C0-2055-4E7C-9D09-D5C09A431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3F2-2F11-49CA-BE99-27AE3029B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42F7D6-0255-4B7F-BFC1-92D773B956B6}" type="datetimeFigureOut">
              <a:rPr 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6720EB1-3F04-4F07-A616-4842E766E5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1231292" y="1607084"/>
            <a:ext cx="7085176" cy="3536416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4000"/>
                </a:schemeClr>
              </a:gs>
              <a:gs pos="64999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 bwMode="auto">
          <a:xfrm>
            <a:off x="0" y="0"/>
            <a:ext cx="9144000" cy="66294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8000">
                <a:srgbClr val="9E2036">
                  <a:shade val="67500"/>
                  <a:satMod val="115000"/>
                </a:srgbClr>
              </a:gs>
              <a:gs pos="100000">
                <a:srgbClr val="9E2036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11" y="124667"/>
            <a:ext cx="1760558" cy="501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F7D6-0255-4B7F-BFC1-92D773B956B6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EB1-3F04-4F07-A616-4842E766E5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D17B-81B4-0840-AFC8-4B963DCBE92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4792-6DA8-E948-9706-F269EB07E98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09" name="矩形 4"/>
          <p:cNvSpPr/>
          <p:nvPr userDrawn="1"/>
        </p:nvSpPr>
        <p:spPr>
          <a:xfrm>
            <a:off x="0" y="189425"/>
            <a:ext cx="9144000" cy="5610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22860"/>
            <a:ext cx="8001000" cy="68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314450"/>
            <a:ext cx="800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69900" indent="-469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lnSpc>
          <a:spcPct val="12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lnSpc>
          <a:spcPct val="12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lnSpc>
          <a:spcPct val="12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lnSpc>
          <a:spcPct val="120000"/>
        </a:lnSpc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E83D-6E39-4F3A-BFED-195BABFC46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957F-4DC3-4088-A315-077444D1C5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00" y="273844"/>
            <a:ext cx="788731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00" y="1369219"/>
            <a:ext cx="788731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00" y="4767263"/>
            <a:ext cx="20575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188" y="4767263"/>
            <a:ext cx="30863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56" y="4767263"/>
            <a:ext cx="20575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15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spcBef>
          <a:spcPct val="15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2F7D6-0255-4B7F-BFC1-92D773B956B6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20EB1-3F04-4F07-A616-4842E766E5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6.png"/><Relationship Id="rId3" Type="http://schemas.openxmlformats.org/officeDocument/2006/relationships/tags" Target="../tags/tag2.xml"/><Relationship Id="rId2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26.jpeg"/><Relationship Id="rId4" Type="http://schemas.openxmlformats.org/officeDocument/2006/relationships/tags" Target="../tags/tag12.xml"/><Relationship Id="rId3" Type="http://schemas.openxmlformats.org/officeDocument/2006/relationships/image" Target="../media/image25.emf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7.emf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0.png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6.xml"/><Relationship Id="rId2" Type="http://schemas.openxmlformats.org/officeDocument/2006/relationships/tags" Target="../tags/tag18.xml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56.xml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16.png"/><Relationship Id="rId3" Type="http://schemas.openxmlformats.org/officeDocument/2006/relationships/tags" Target="../tags/tag4.xml"/><Relationship Id="rId2" Type="http://schemas.openxmlformats.org/officeDocument/2006/relationships/image" Target="../media/image15.png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6.xml"/><Relationship Id="rId2" Type="http://schemas.openxmlformats.org/officeDocument/2006/relationships/tags" Target="../tags/tag27.xml"/><Relationship Id="rId1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56.xml"/><Relationship Id="rId1" Type="http://schemas.openxmlformats.org/officeDocument/2006/relationships/tags" Target="../tags/tag28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6.xml"/><Relationship Id="rId4" Type="http://schemas.openxmlformats.org/officeDocument/2006/relationships/image" Target="../media/image52.png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54.jpeg"/><Relationship Id="rId2" Type="http://schemas.openxmlformats.org/officeDocument/2006/relationships/tags" Target="../tags/tag37.xml"/><Relationship Id="rId1" Type="http://schemas.openxmlformats.org/officeDocument/2006/relationships/image" Target="../media/image53.GIF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56.emf"/><Relationship Id="rId1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3.xml"/><Relationship Id="rId4" Type="http://schemas.openxmlformats.org/officeDocument/2006/relationships/image" Target="../media/image59.png"/><Relationship Id="rId3" Type="http://schemas.openxmlformats.org/officeDocument/2006/relationships/tags" Target="../tags/tag38.xml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3.xml"/><Relationship Id="rId4" Type="http://schemas.openxmlformats.org/officeDocument/2006/relationships/tags" Target="../tags/tag6.xml"/><Relationship Id="rId3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0.xml"/><Relationship Id="rId2" Type="http://schemas.openxmlformats.org/officeDocument/2006/relationships/image" Target="../media/image23.jpeg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18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18.pn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18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贵宾答谢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777875" y="1386840"/>
            <a:ext cx="7760970" cy="26333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33475" y="85090"/>
            <a:ext cx="7049135" cy="121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762415" y="912296"/>
            <a:ext cx="6402748" cy="80653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理财总原则：资产配置原则</a:t>
            </a:r>
            <a:endParaRPr lang="zh-CN" altLang="en-US" dirty="0"/>
          </a:p>
        </p:txBody>
      </p:sp>
      <p:pic>
        <p:nvPicPr>
          <p:cNvPr id="89092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lum bright="-12000" contrast="-6000"/>
          </a:blip>
          <a:srcRect t="17807"/>
          <a:stretch>
            <a:fillRect/>
          </a:stretch>
        </p:blipFill>
        <p:spPr>
          <a:xfrm>
            <a:off x="940425" y="1950607"/>
            <a:ext cx="4788899" cy="3151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mp21104636_1435892342232_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729637" y="3346610"/>
            <a:ext cx="2496577" cy="1643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82493" y="1693385"/>
            <a:ext cx="6405416" cy="2650738"/>
          </a:xfrm>
          <a:prstGeom prst="rect">
            <a:avLst/>
          </a:prstGeom>
        </p:spPr>
        <p:txBody>
          <a:bodyPr vert="horz" lIns="68575" tIns="34287" rIns="68575" bIns="3428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50" b="1"/>
              <a:t>储蓄</a:t>
            </a:r>
            <a:endParaRPr lang="zh-CN" altLang="en-US" sz="1850" b="1"/>
          </a:p>
          <a:p>
            <a:pPr marL="0" indent="0">
              <a:buNone/>
            </a:pPr>
            <a:r>
              <a:rPr lang="zh-CN" altLang="en-US" sz="1850" b="1"/>
              <a:t>理财产品</a:t>
            </a:r>
            <a:endParaRPr lang="zh-CN" altLang="en-US" sz="1850" b="1"/>
          </a:p>
          <a:p>
            <a:pPr marL="0" indent="0">
              <a:buNone/>
            </a:pPr>
            <a:r>
              <a:rPr lang="zh-CN" altLang="en-US" sz="1850" b="1"/>
              <a:t>基金</a:t>
            </a:r>
            <a:endParaRPr lang="zh-CN" altLang="en-US" sz="1850" b="1"/>
          </a:p>
          <a:p>
            <a:pPr marL="0" indent="0">
              <a:buNone/>
            </a:pPr>
            <a:r>
              <a:rPr lang="zh-CN" altLang="en-US" sz="1850" b="1"/>
              <a:t>股票</a:t>
            </a:r>
            <a:endParaRPr lang="zh-CN" altLang="en-US" sz="1850" b="1"/>
          </a:p>
          <a:p>
            <a:pPr marL="0" indent="0">
              <a:buNone/>
            </a:pPr>
            <a:r>
              <a:rPr lang="zh-CN" altLang="en-US" sz="1850" b="1"/>
              <a:t>贵金属</a:t>
            </a:r>
            <a:endParaRPr lang="zh-CN" altLang="en-US" sz="1850" b="1"/>
          </a:p>
          <a:p>
            <a:pPr marL="0" indent="0">
              <a:buNone/>
            </a:pPr>
            <a:r>
              <a:rPr lang="zh-CN" altLang="en-US" sz="1850" b="1"/>
              <a:t>保险</a:t>
            </a:r>
            <a:endParaRPr lang="zh-CN" altLang="en-US" sz="1850" b="1"/>
          </a:p>
          <a:p>
            <a:pPr marL="0" indent="0">
              <a:buNone/>
            </a:pPr>
            <a:r>
              <a:rPr lang="en-US" altLang="zh-CN" sz="1850" b="1"/>
              <a:t>p2p</a:t>
            </a:r>
            <a:endParaRPr lang="en-US" altLang="zh-CN" sz="1850" b="1"/>
          </a:p>
        </p:txBody>
      </p:sp>
      <p:pic>
        <p:nvPicPr>
          <p:cNvPr id="9216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lum bright="-12000" contrast="-6000"/>
          </a:blip>
          <a:srcRect t="12025" b="10910"/>
          <a:stretch>
            <a:fillRect/>
          </a:stretch>
        </p:blipFill>
        <p:spPr>
          <a:xfrm>
            <a:off x="2227661" y="1435740"/>
            <a:ext cx="4868759" cy="27568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定期利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725" y="-19360"/>
            <a:ext cx="3823566" cy="51746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74199" y="4089461"/>
            <a:ext cx="6006556" cy="51098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1203" name="矩形 1"/>
          <p:cNvSpPr/>
          <p:nvPr/>
        </p:nvSpPr>
        <p:spPr>
          <a:xfrm>
            <a:off x="5046791" y="723781"/>
            <a:ext cx="2834697" cy="2944495"/>
          </a:xfrm>
          <a:prstGeom prst="rect">
            <a:avLst/>
          </a:prstGeom>
          <a:noFill/>
          <a:ln w="9525">
            <a:noFill/>
          </a:ln>
        </p:spPr>
        <p:txBody>
          <a:bodyPr lIns="68463" tIns="34233" rIns="68463" bIns="34233">
            <a:spAutoFit/>
          </a:bodyPr>
          <a:p>
            <a:pPr marL="0" lvl="0" indent="452755" algn="just" eaLnBrk="0" hangingPunct="0">
              <a:lnSpc>
                <a:spcPct val="130000"/>
              </a:lnSpc>
              <a:spcAft>
                <a:spcPts val="600"/>
              </a:spcAft>
            </a:pP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中国人民银行决定，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自20</a:t>
            </a:r>
            <a:r>
              <a:rPr lang="en-US" altLang="x-none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x-none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x-none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日起下调金融机构人民币贷款和存款基准利率。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金融机构一年期贷款基准利率下调0.</a:t>
            </a:r>
            <a:r>
              <a:rPr lang="en-US" altLang="x-none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25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个百分点至</a:t>
            </a:r>
            <a:r>
              <a:rPr lang="en-US" altLang="x-none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4.6%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；一年期存款基准利率下调0.25个百分点至</a:t>
            </a:r>
            <a:r>
              <a:rPr lang="en-US" altLang="x-none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1.5%</a:t>
            </a:r>
            <a:r>
              <a:rPr lang="zh-CN" altLang="en-US" sz="1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07" name="Rectangle 9"/>
          <p:cNvSpPr/>
          <p:nvPr/>
        </p:nvSpPr>
        <p:spPr>
          <a:xfrm>
            <a:off x="1585628" y="4060651"/>
            <a:ext cx="5995603" cy="482600"/>
          </a:xfrm>
          <a:prstGeom prst="rect">
            <a:avLst/>
          </a:prstGeom>
          <a:noFill/>
          <a:ln w="9525">
            <a:noFill/>
          </a:ln>
        </p:spPr>
        <p:txBody>
          <a:bodyPr lIns="68463" tIns="34233" rIns="68463" bIns="34233">
            <a:spAutoFit/>
          </a:bodyPr>
          <a:p>
            <a:pPr lvl="0" algn="ctr" eaLnBrk="0" hangingPunct="0">
              <a:lnSpc>
                <a:spcPct val="150000"/>
              </a:lnSpc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专家认为人民银行降息后，长期利率有继续下降的趋势</a:t>
            </a:r>
            <a:endParaRPr lang="zh-CN" altLang="en-US"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49392" y="350188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5706" y="350186"/>
            <a:ext cx="6405980" cy="994109"/>
          </a:xfrm>
        </p:spPr>
        <p:txBody>
          <a:bodyPr>
            <a:normAutofit fontScale="90000"/>
          </a:bodyPr>
          <a:p>
            <a:r>
              <a:rPr lang="zh-CN" altLang="en-US" sz="311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一年期存款利率变化（</a:t>
            </a:r>
            <a:r>
              <a:rPr lang="en-US" altLang="x-none" sz="311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1996---</a:t>
            </a:r>
            <a:r>
              <a:rPr lang="en-US" altLang="x-none" sz="311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311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br>
              <a:rPr lang="zh-CN" altLang="en-US" sz="3110" dirty="0">
                <a:latin typeface="Arial" panose="020B0604020202020204" pitchFamily="34" charset="0"/>
                <a:ea typeface="宋体" panose="02010600030101010101" pitchFamily="2" charset="-122"/>
              </a:rPr>
            </a:br>
            <a:endParaRPr lang="zh-CN" altLang="en-US" sz="3110"/>
          </a:p>
        </p:txBody>
      </p:sp>
      <p:pic>
        <p:nvPicPr>
          <p:cNvPr id="6" name="图表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935" y="1090946"/>
            <a:ext cx="6069417" cy="3375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1" name="Rectangle 3"/>
          <p:cNvSpPr/>
          <p:nvPr/>
        </p:nvSpPr>
        <p:spPr>
          <a:xfrm>
            <a:off x="1223225" y="4374717"/>
            <a:ext cx="6857561" cy="638134"/>
          </a:xfrm>
          <a:prstGeom prst="rect">
            <a:avLst/>
          </a:prstGeom>
          <a:noFill/>
          <a:ln w="9525">
            <a:noFill/>
          </a:ln>
        </p:spPr>
        <p:txBody>
          <a:bodyPr lIns="68551" tIns="34275" rIns="68551" bIns="34275" anchor="ctr"/>
          <a:p>
            <a:pPr lvl="0" algn="ctr" eaLnBrk="0" fontAlgn="base" hangingPunct="0">
              <a:lnSpc>
                <a:spcPct val="100000"/>
              </a:lnSpc>
            </a:pPr>
            <a:r>
              <a:rPr lang="en-US" altLang="x-none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2014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年</a:t>
            </a:r>
            <a:r>
              <a:rPr lang="en-US" altLang="x-none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11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月到</a:t>
            </a:r>
            <a:r>
              <a:rPr lang="en-US" altLang="x-none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2015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年</a:t>
            </a:r>
            <a:r>
              <a:rPr lang="en-US" altLang="x-none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月总共下调了</a:t>
            </a:r>
            <a:r>
              <a:rPr lang="en-US" altLang="x-none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6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次利息</a:t>
            </a:r>
            <a:endParaRPr lang="zh-CN" altLang="en-US" sz="18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0" algn="ctr" eaLnBrk="0" fontAlgn="base" hangingPunct="0">
              <a:lnSpc>
                <a:spcPct val="100000"/>
              </a:lnSpc>
            </a:pP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目前结算利率是多少？</a:t>
            </a:r>
            <a:endParaRPr lang="zh-CN" altLang="en-US"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28" name="矩形 1"/>
          <p:cNvSpPr/>
          <p:nvPr/>
        </p:nvSpPr>
        <p:spPr>
          <a:xfrm>
            <a:off x="7160491" y="3136547"/>
            <a:ext cx="161915" cy="27025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475" tIns="34238" rIns="68475" bIns="34238"/>
          <a:p>
            <a:pPr lvl="0" eaLnBrk="1" hangingPunct="1">
              <a:lnSpc>
                <a:spcPct val="100000"/>
              </a:lnSpc>
            </a:pPr>
            <a:endParaRPr sz="15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229" name="TextBox 2"/>
          <p:cNvSpPr/>
          <p:nvPr/>
        </p:nvSpPr>
        <p:spPr>
          <a:xfrm>
            <a:off x="7105726" y="2867483"/>
            <a:ext cx="864338" cy="344170"/>
          </a:xfrm>
          <a:prstGeom prst="rect">
            <a:avLst/>
          </a:prstGeom>
          <a:noFill/>
          <a:ln w="9525">
            <a:noFill/>
          </a:ln>
        </p:spPr>
        <p:txBody>
          <a:bodyPr lIns="68475" tIns="34238" rIns="68475" bIns="34238">
            <a:spAutoFit/>
          </a:bodyPr>
          <a:p>
            <a:pPr lvl="0" eaLnBrk="1" hangingPunct="1">
              <a:lnSpc>
                <a:spcPct val="100000"/>
              </a:lnSpc>
            </a:pPr>
            <a:r>
              <a:rPr lang="en-US" altLang="x-none" sz="1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1.5%</a:t>
            </a:r>
            <a:endParaRPr lang="zh-CN" altLang="en-US"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59869" y="32161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142744" y="244942"/>
            <a:ext cx="3649746" cy="720996"/>
          </a:xfrm>
        </p:spPr>
        <p:txBody>
          <a:bodyPr>
            <a:normAutofit/>
          </a:bodyPr>
          <a:p>
            <a:pPr algn="l"/>
            <a:r>
              <a:rPr lang="zh-CN" altLang="en-US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全球降息环境</a:t>
            </a:r>
            <a:endParaRPr lang="zh-CN" altLang="en-US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789" y="1042511"/>
            <a:ext cx="7145655" cy="3265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如何理财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0822" y="1369219"/>
            <a:ext cx="6574631" cy="3758565"/>
          </a:xfrm>
          <a:prstGeom prst="rect">
            <a:avLst/>
          </a:prstGeom>
        </p:spPr>
      </p:pic>
      <p:sp>
        <p:nvSpPr>
          <p:cNvPr id="1048628" name="Rectangle 3"/>
          <p:cNvSpPr/>
          <p:nvPr/>
        </p:nvSpPr>
        <p:spPr>
          <a:xfrm>
            <a:off x="996544" y="796404"/>
            <a:ext cx="6857561" cy="638134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68551" tIns="34275" rIns="68551" bIns="34275" anchor="ctr"/>
          <a:p>
            <a:pPr algn="ctr" eaLnBrk="0" hangingPunct="0">
              <a:buFont typeface="Arial" panose="020B0604020202020204" pitchFamily="34" charset="0"/>
              <a:buNone/>
            </a:pPr>
            <a:r>
              <a:rPr lang="zh-CN" altLang="en-US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思考：降息通道下如何理财</a:t>
            </a:r>
            <a:endParaRPr lang="zh-CN" altLang="en-US" sz="3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pic>
        <p:nvPicPr>
          <p:cNvPr id="5" name="图片 4" descr="箭头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934" y="1865993"/>
            <a:ext cx="4088344" cy="1705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53678" y="32161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6" name="图片 5" descr="G:\PPT\素材\一动三观.png一动三观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7516" y="1069475"/>
            <a:ext cx="6509444" cy="2204420"/>
          </a:xfrm>
          <a:prstGeom prst="rect">
            <a:avLst/>
          </a:prstGeom>
        </p:spPr>
      </p:pic>
      <p:sp>
        <p:nvSpPr>
          <p:cNvPr id="3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8104" y="2650331"/>
            <a:ext cx="6031230" cy="2388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92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zh-CN" altLang="en-US" sz="862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一标普</a:t>
            </a:r>
            <a:endParaRPr lang="en-US" altLang="zh-CN" sz="8625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53678" y="32161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9" name="图片 8" descr="强制储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3414" y="513530"/>
            <a:ext cx="3953098" cy="4263593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142744" y="244942"/>
            <a:ext cx="5872739" cy="720996"/>
          </a:xfrm>
        </p:spPr>
        <p:txBody>
          <a:bodyPr>
            <a:normAutofit/>
          </a:bodyPr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9"/>
          <p:cNvSpPr>
            <a:spLocks noGrp="1"/>
          </p:cNvSpPr>
          <p:nvPr/>
        </p:nvSpPr>
        <p:spPr>
          <a:xfrm>
            <a:off x="1142744" y="1035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一个动作：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9"/>
          <p:cNvSpPr>
            <a:spLocks noGrp="1"/>
          </p:cNvSpPr>
          <p:nvPr/>
        </p:nvSpPr>
        <p:spPr>
          <a:xfrm>
            <a:off x="1142744" y="1413584"/>
            <a:ext cx="5872739" cy="1270077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强制储蓄</a:t>
            </a:r>
            <a:endParaRPr lang="zh-CN" altLang="zh-CN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0"/>
          <p:cNvSpPr txBox="1"/>
          <p:nvPr/>
        </p:nvSpPr>
        <p:spPr>
          <a:xfrm>
            <a:off x="1142744" y="2633659"/>
            <a:ext cx="3581647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理财是所有人都该做的，</a:t>
            </a:r>
            <a:endParaRPr lang="zh-CN" altLang="en-US" sz="21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indent="0"/>
            <a:r>
              <a:rPr lang="zh-CN" altLang="en-US" sz="2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不是钱多了理财</a:t>
            </a:r>
            <a:r>
              <a:rPr lang="en-US" altLang="zh-CN" sz="2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钱少的时候更要理财；</a:t>
            </a:r>
            <a:endParaRPr lang="en-US" altLang="zh-CN" sz="21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indent="0"/>
            <a:r>
              <a:rPr lang="zh-CN" altLang="en-US" sz="210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简单的说，就是强制储蓄，要有理财意识！</a:t>
            </a:r>
            <a:endParaRPr lang="zh-CN" altLang="en-US" sz="210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标题 9"/>
          <p:cNvSpPr>
            <a:spLocks noGrp="1"/>
          </p:cNvSpPr>
          <p:nvPr/>
        </p:nvSpPr>
        <p:spPr>
          <a:xfrm>
            <a:off x="1142744" y="4119464"/>
            <a:ext cx="6970424" cy="720996"/>
          </a:xfrm>
          <a:prstGeom prst="rect">
            <a:avLst/>
          </a:prstGeom>
        </p:spPr>
        <p:txBody>
          <a:bodyPr vert="horz" lIns="68575" tIns="34287" rIns="68575" bIns="3428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1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常见强制储蓄工具：</a:t>
            </a:r>
            <a:r>
              <a:rPr lang="zh-CN" altLang="zh-CN" sz="2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定期存款，基金定投，保险账户等等</a:t>
            </a:r>
            <a:endParaRPr lang="zh-CN" altLang="zh-CN" sz="2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5" grpId="0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7" grpId="1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74157" y="322089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1049881" y="881647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三个观念：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194305" name="Group 55"/>
          <p:cNvGraphicFramePr>
            <a:graphicFrameLocks noGrp="1"/>
          </p:cNvGraphicFramePr>
          <p:nvPr/>
        </p:nvGraphicFramePr>
        <p:xfrm>
          <a:off x="1062739" y="2141724"/>
          <a:ext cx="7018020" cy="2780665"/>
        </p:xfrm>
        <a:graphic>
          <a:graphicData uri="http://schemas.openxmlformats.org/drawingml/2006/table">
            <a:tbl>
              <a:tblPr/>
              <a:tblGrid>
                <a:gridCol w="671195"/>
                <a:gridCol w="615315"/>
                <a:gridCol w="615315"/>
                <a:gridCol w="671830"/>
                <a:gridCol w="668655"/>
                <a:gridCol w="664845"/>
                <a:gridCol w="679450"/>
                <a:gridCol w="615315"/>
                <a:gridCol w="588010"/>
                <a:gridCol w="577850"/>
                <a:gridCol w="650240"/>
              </a:tblGrid>
              <a:tr h="61531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02298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方案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114236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方案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二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en-US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02864" marR="102864" marT="102884" marB="1028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标题 9"/>
          <p:cNvSpPr>
            <a:spLocks noGrp="1"/>
          </p:cNvSpPr>
          <p:nvPr/>
        </p:nvSpPr>
        <p:spPr>
          <a:xfrm>
            <a:off x="1049881" y="1373105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哪一种理财方式会更好？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194306" name="Group 2"/>
          <p:cNvGraphicFramePr>
            <a:graphicFrameLocks noGrp="1"/>
          </p:cNvGraphicFramePr>
          <p:nvPr/>
        </p:nvGraphicFramePr>
        <p:xfrm>
          <a:off x="1366806" y="1474779"/>
          <a:ext cx="6410325" cy="1321435"/>
        </p:xfrm>
        <a:graphic>
          <a:graphicData uri="http://schemas.openxmlformats.org/drawingml/2006/table">
            <a:tbl>
              <a:tblPr/>
              <a:tblGrid>
                <a:gridCol w="739775"/>
                <a:gridCol w="485775"/>
                <a:gridCol w="530225"/>
                <a:gridCol w="581660"/>
                <a:gridCol w="581025"/>
                <a:gridCol w="582930"/>
                <a:gridCol w="581025"/>
                <a:gridCol w="582295"/>
                <a:gridCol w="582295"/>
                <a:gridCol w="581025"/>
                <a:gridCol w="582295"/>
              </a:tblGrid>
              <a:tr h="388620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67360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收益率</a:t>
                      </a:r>
                      <a:endParaRPr kumimoji="0" lang="zh-CN" altLang="zh-CN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25%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-30%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10%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6545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万</a:t>
                      </a:r>
                      <a:endParaRPr kumimoji="0" lang="zh-CN" altLang="zh-CN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130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156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117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134.6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107.6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150.7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188.4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131.9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158.2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17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.1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5" marR="68575" marT="34279" marB="342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94307" name="Group 107"/>
          <p:cNvGraphicFramePr>
            <a:graphicFrameLocks noGrp="1"/>
          </p:cNvGraphicFramePr>
          <p:nvPr/>
        </p:nvGraphicFramePr>
        <p:xfrm>
          <a:off x="1366567" y="3424659"/>
          <a:ext cx="6480175" cy="1544955"/>
        </p:xfrm>
        <a:graphic>
          <a:graphicData uri="http://schemas.openxmlformats.org/drawingml/2006/table">
            <a:tbl>
              <a:tblPr/>
              <a:tblGrid>
                <a:gridCol w="683260"/>
                <a:gridCol w="488315"/>
                <a:gridCol w="594995"/>
                <a:gridCol w="576580"/>
                <a:gridCol w="615315"/>
                <a:gridCol w="596900"/>
                <a:gridCol w="638810"/>
                <a:gridCol w="572770"/>
                <a:gridCol w="571500"/>
                <a:gridCol w="571500"/>
                <a:gridCol w="570230"/>
              </a:tblGrid>
              <a:tr h="517525"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</a:t>
                      </a:r>
                      <a:endParaRPr kumimoji="0" lang="zh-CN" altLang="en-US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kumimoji="0" lang="zh-CN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551815"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收益率</a:t>
                      </a:r>
                      <a:endParaRPr kumimoji="0" lang="zh-CN" altLang="zh-CN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6%</a:t>
                      </a:r>
                      <a:endParaRPr kumimoji="0" lang="zh-CN" altLang="zh-CN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  <a:tr h="475615"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zh-CN" altLang="en-US" sz="1425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万</a:t>
                      </a:r>
                      <a:endParaRPr kumimoji="0" lang="zh-CN" altLang="zh-CN" sz="1425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106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112.4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119.1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126.2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133.8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141.9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150.4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159.4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168.9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</a:pPr>
                      <a:r>
                        <a:rPr kumimoji="0" lang="zh-CN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7EA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179.1</a:t>
                      </a:r>
                      <a:endParaRPr kumimoji="0" lang="zh-CN" altLang="zh-CN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2227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71" marR="68571" marT="34276" marB="342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五边形 3"/>
          <p:cNvSpPr/>
          <p:nvPr/>
        </p:nvSpPr>
        <p:spPr>
          <a:xfrm>
            <a:off x="885111" y="32542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1366567" y="869266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55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方案一投资回报率：</a:t>
            </a:r>
            <a:r>
              <a:rPr lang="zh-CN" altLang="en-US" sz="255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共获利</a:t>
            </a:r>
            <a:r>
              <a:rPr lang="zh-CN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en-US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.1%</a:t>
            </a:r>
            <a:endParaRPr lang="zh-CN" altLang="zh-CN" sz="39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1366567" y="2821289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55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方案二投资回报率：</a:t>
            </a:r>
            <a:r>
              <a:rPr lang="zh-CN" altLang="en-US" sz="255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共获利</a:t>
            </a:r>
            <a:r>
              <a:rPr lang="zh-CN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en-US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zh-CN" sz="39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.1%</a:t>
            </a:r>
            <a:endParaRPr lang="zh-CN" altLang="zh-CN" sz="39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40155" y="2721610"/>
            <a:ext cx="7261860" cy="2030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尊贵的来宾：</a:t>
            </a:r>
            <a:endParaRPr lang="zh-CN" altLang="en-US" sz="1800" b="1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800" b="1" dirty="0" smtClean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   会议即将</a:t>
            </a:r>
            <a:r>
              <a:rPr lang="zh-CN" altLang="en-US" sz="1800" b="1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开始，为了您和您身边女士的健康请勿在会场内吸烟；为了保证会议环境，请您将您通讯工具关闭或调至振动档；会议期间请勿随意走动。感谢您的配合！</a:t>
            </a:r>
            <a:endParaRPr lang="zh-CN" altLang="en-US" sz="1800" b="1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endParaRPr lang="zh-CN" altLang="en-US" sz="1800" b="1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7" grpId="12"/>
      <p:bldP spid="7" grpId="13"/>
      <p:bldP spid="7" grpId="14"/>
      <p:bldP spid="7" grpId="15"/>
      <p:bldP spid="7" grpId="16"/>
      <p:bldP spid="7" grpId="17"/>
      <p:bldP spid="7" grpId="18"/>
      <p:bldP spid="7" grpId="19"/>
      <p:bldP spid="7" grpId="20"/>
      <p:bldP spid="7" grpId="21"/>
      <p:bldP spid="7" grpId="22"/>
      <p:bldP spid="7" grpId="23"/>
      <p:bldP spid="7" grpId="24"/>
      <p:bldP spid="7" grpId="25"/>
      <p:bldP spid="7" grpId="26"/>
      <p:bldP spid="7" grpId="27"/>
      <p:bldP spid="7" grpId="28"/>
      <p:bldP spid="7" grpId="29"/>
      <p:bldP spid="7" grpId="30"/>
      <p:bldP spid="7" grpId="31"/>
      <p:bldP spid="7" grpId="32"/>
      <p:bldP spid="7" grpId="33"/>
      <p:bldP spid="7" grpId="34"/>
      <p:bldP spid="7" grpId="35"/>
      <p:bldP spid="7" grpId="36"/>
      <p:bldP spid="7" grpId="37"/>
      <p:bldP spid="7" grpId="38"/>
      <p:bldP spid="7" grpId="39"/>
      <p:bldP spid="7" grpId="40"/>
      <p:bldP spid="7" grpId="41"/>
      <p:bldP spid="7" grpId="42"/>
      <p:bldP spid="7" grpId="43"/>
      <p:bldP spid="7" grpId="44"/>
      <p:bldP spid="7" grpId="45"/>
      <p:bldP spid="7" grpId="46"/>
      <p:bldP spid="7" grpId="47"/>
      <p:bldP spid="7" grpId="48"/>
      <p:bldP spid="7" grpId="49"/>
      <p:bldP spid="7" grpId="50"/>
      <p:bldP spid="7" grpId="51"/>
      <p:bldP spid="7" grpId="52"/>
      <p:bldP spid="7" grpId="5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42724" y="32542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10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1142744" y="1035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观念一：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1142744" y="1413584"/>
            <a:ext cx="5872739" cy="1270077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稳健</a:t>
            </a:r>
            <a:endParaRPr lang="zh-CN" altLang="zh-CN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巴菲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0483" y="1451206"/>
            <a:ext cx="5173172" cy="3707369"/>
          </a:xfrm>
          <a:prstGeom prst="rect">
            <a:avLst/>
          </a:prstGeom>
        </p:spPr>
      </p:pic>
      <p:sp>
        <p:nvSpPr>
          <p:cNvPr id="9" name="文本框 0"/>
          <p:cNvSpPr txBox="1"/>
          <p:nvPr/>
        </p:nvSpPr>
        <p:spPr>
          <a:xfrm>
            <a:off x="1142744" y="2865578"/>
            <a:ext cx="2073936" cy="1639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ctr">
              <a:lnSpc>
                <a:spcPct val="120000"/>
              </a:lnSpc>
            </a:pPr>
            <a:r>
              <a:rPr lang="zh-CN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股神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巴菲特的名言中最著名的无疑是那一句：“成功的秘诀有三条：第一，尽量避免风险，保住本金;第二，尽量避免风险，保住本金;第三，坚决牢记第一、第二条。”</a:t>
            </a:r>
            <a:endParaRPr lang="zh-CN" altLang="zh-CN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标题 9"/>
          <p:cNvSpPr>
            <a:spLocks noGrp="1"/>
          </p:cNvSpPr>
          <p:nvPr/>
        </p:nvSpPr>
        <p:spPr>
          <a:xfrm>
            <a:off x="3049527" y="959747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1875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巴菲特：</a:t>
            </a:r>
            <a:endParaRPr lang="zh-CN" altLang="zh-CN" sz="1875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9"/>
          <p:cNvSpPr>
            <a:spLocks noGrp="1"/>
          </p:cNvSpPr>
          <p:nvPr/>
        </p:nvSpPr>
        <p:spPr>
          <a:xfrm>
            <a:off x="4135783" y="1088803"/>
            <a:ext cx="5872739" cy="1227694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fontAlgn="auto">
              <a:lnSpc>
                <a:spcPct val="100000"/>
              </a:lnSpc>
            </a:pPr>
            <a:r>
              <a:rPr lang="zh-CN" altLang="zh-CN" sz="2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保住本金</a:t>
            </a:r>
            <a:endParaRPr lang="zh-CN" altLang="zh-CN" sz="2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 fontAlgn="auto">
              <a:lnSpc>
                <a:spcPct val="100000"/>
              </a:lnSpc>
            </a:pPr>
            <a:r>
              <a:rPr lang="zh-CN" altLang="zh-CN" sz="2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保住本金</a:t>
            </a:r>
            <a:endParaRPr lang="zh-CN" altLang="zh-CN" sz="2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l" fontAlgn="auto">
              <a:lnSpc>
                <a:spcPct val="100000"/>
              </a:lnSpc>
            </a:pPr>
            <a:r>
              <a:rPr lang="zh-CN" altLang="zh-CN" sz="21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牢记以上两点</a:t>
            </a:r>
            <a:endParaRPr lang="zh-CN" altLang="zh-CN" sz="21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5" grpId="0"/>
      <p:bldP spid="5" grpId="1"/>
      <p:bldP spid="5" grpId="2"/>
      <p:bldP spid="5" grpId="3"/>
      <p:bldP spid="6" grpId="8"/>
      <p:bldP spid="6" grpId="9"/>
      <p:bldP spid="11" grpId="0"/>
      <p:bldP spid="11" grpId="1"/>
      <p:bldP spid="11" grpId="2"/>
      <p:bldP spid="12" grpId="0"/>
      <p:bldP spid="12" grpId="1"/>
      <p:bldP spid="12" grpId="2"/>
      <p:bldP spid="11" grpId="3"/>
      <p:bldP spid="12" grpId="3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1142744" y="2865578"/>
            <a:ext cx="2822553" cy="112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复利是人类第八大奇迹</a:t>
            </a:r>
            <a:endParaRPr lang="zh-CN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懂得善用的人，受益一生</a:t>
            </a:r>
            <a:endParaRPr lang="zh-CN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500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不懂善用的人，为之买单</a:t>
            </a:r>
            <a:endParaRPr lang="zh-CN" altLang="en-US" sz="1500" b="1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817959" y="32542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10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1142744" y="1035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观念二：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1142744" y="1413584"/>
            <a:ext cx="5872739" cy="1270077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复利</a:t>
            </a:r>
            <a:endParaRPr lang="zh-CN" altLang="zh-CN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0"/>
          <p:cNvSpPr txBox="1"/>
          <p:nvPr/>
        </p:nvSpPr>
        <p:spPr>
          <a:xfrm>
            <a:off x="3049527" y="1680743"/>
            <a:ext cx="2570156" cy="533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ctr">
              <a:lnSpc>
                <a:spcPct val="120000"/>
              </a:lnSpc>
            </a:pPr>
            <a:r>
              <a: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Compound interest: the eighth wonder of the world</a:t>
            </a:r>
            <a:endParaRPr sz="1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G:\PPT\素材\爱因斯坦.png爱因斯坦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24347" y="1125948"/>
            <a:ext cx="4270736" cy="4019768"/>
          </a:xfrm>
          <a:prstGeom prst="rect">
            <a:avLst/>
          </a:prstGeom>
        </p:spPr>
      </p:pic>
      <p:sp>
        <p:nvSpPr>
          <p:cNvPr id="12" name="标题 9"/>
          <p:cNvSpPr>
            <a:spLocks noGrp="1"/>
          </p:cNvSpPr>
          <p:nvPr/>
        </p:nvSpPr>
        <p:spPr>
          <a:xfrm>
            <a:off x="3049527" y="959747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1875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爱因斯坦：</a:t>
            </a:r>
            <a:endParaRPr lang="zh-CN" altLang="zh-CN" sz="1875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5" grpId="0"/>
      <p:bldP spid="5" grpId="1"/>
      <p:bldP spid="5" grpId="2"/>
      <p:bldP spid="5" grpId="3"/>
      <p:bldP spid="6" grpId="8"/>
      <p:bldP spid="6" grpId="9"/>
      <p:bldP spid="12" grpId="0"/>
      <p:bldP spid="12" grpId="1"/>
      <p:bldP spid="12" grpId="2"/>
      <p:bldP spid="12" grpId="3"/>
      <p:bldP spid="9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9"/>
          <p:cNvSpPr>
            <a:spLocks noGrp="1"/>
          </p:cNvSpPr>
          <p:nvPr/>
        </p:nvSpPr>
        <p:spPr>
          <a:xfrm>
            <a:off x="1142744" y="1035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观念三：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1142744" y="1413584"/>
            <a:ext cx="5872739" cy="1270077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zh-CN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853678" y="32542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10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4054350" y="1335961"/>
          <a:ext cx="3832860" cy="329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130"/>
                <a:gridCol w="842645"/>
                <a:gridCol w="823595"/>
                <a:gridCol w="810260"/>
                <a:gridCol w="824230"/>
              </a:tblGrid>
              <a:tr h="28638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125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早先生</a:t>
                      </a:r>
                      <a:endParaRPr lang="zh-CN" altLang="en-US" sz="1125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>
                    <a:solidFill>
                      <a:schemeClr val="bg1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125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晚先生</a:t>
                      </a:r>
                      <a:endParaRPr lang="zh-CN" altLang="en-US" sz="1125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>
                    <a:solidFill>
                      <a:schemeClr val="bg1"/>
                    </a:solidFill>
                  </a:tcPr>
                </a:tc>
                <a:tc hMerge="1">
                  <a:tcPr/>
                </a:tc>
              </a:tr>
              <a:tr h="2895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每年投资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年终累计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每年投资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年终累计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11000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4051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… </a:t>
                      </a: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175321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82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192843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11000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310575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84872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</a:t>
                      </a: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341633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104359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900" b="1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… …</a:t>
                      </a:r>
                      <a:endParaRPr lang="zh-CN" altLang="en-US" sz="900" b="1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</a:t>
                      </a:r>
                      <a:r>
                        <a:rPr lang="zh-CN" altLang="en-US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>
                          <a:solidFill>
                            <a:schemeClr val="accen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5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1179409</a:t>
                      </a:r>
                      <a:endParaRPr lang="en-US" altLang="zh-CN" sz="105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9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endParaRPr lang="en-US" altLang="zh-CN" sz="900" b="1">
                        <a:solidFill>
                          <a:schemeClr val="accent1">
                            <a:lumMod val="5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050" b="1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630025</a:t>
                      </a:r>
                      <a:endParaRPr lang="en-US" altLang="zh-CN" sz="105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75" marR="68575" marT="34287" marB="34287" anchor="ctr" anchorCtr="1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文本框 0"/>
          <p:cNvSpPr txBox="1"/>
          <p:nvPr/>
        </p:nvSpPr>
        <p:spPr>
          <a:xfrm>
            <a:off x="1142744" y="2572226"/>
            <a:ext cx="3004469" cy="20821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年收益10%，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早先生从25岁开始，每年存1万，存10年；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晚先生从35岁开始，每年存1万，存20年；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结果：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到54岁养老时，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早先生少</a:t>
            </a:r>
            <a:r>
              <a: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存10年，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收益反而</a:t>
            </a:r>
            <a:r>
              <a: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多55万；</a:t>
            </a:r>
            <a:endParaRPr sz="1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ctr">
              <a:lnSpc>
                <a:spcPct val="120000"/>
              </a:lnSpc>
            </a:pPr>
            <a:r>
              <a:rPr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比晚先生多了</a:t>
            </a:r>
            <a:r>
              <a:rPr sz="1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近一倍！</a:t>
            </a:r>
            <a:endParaRPr sz="1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806" name="文本框 8"/>
          <p:cNvSpPr txBox="1"/>
          <p:nvPr/>
        </p:nvSpPr>
        <p:spPr>
          <a:xfrm>
            <a:off x="1807546" y="4631399"/>
            <a:ext cx="5126027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zh-CN" altLang="en-US" sz="27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时间</a:t>
            </a:r>
            <a:r>
              <a:rPr lang="zh-CN" altLang="en-US" sz="27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很重要，理财要趁早！！！</a:t>
            </a:r>
            <a:endParaRPr lang="zh-CN" altLang="en-US" sz="27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5" grpId="0"/>
      <p:bldP spid="5" grpId="1"/>
      <p:bldP spid="5" grpId="2"/>
      <p:bldP spid="5" grpId="3"/>
      <p:bldP spid="6" grpId="8"/>
      <p:bldP spid="6" grpId="9"/>
      <p:bldP spid="9" grpId="0"/>
      <p:bldP spid="7380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53678" y="32161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1434190" y="1862660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一个动作：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1434190" y="3205598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三个观念：</a:t>
            </a:r>
            <a:endParaRPr lang="zh-CN" altLang="zh-CN" sz="2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9"/>
          <p:cNvSpPr>
            <a:spLocks noGrp="1"/>
          </p:cNvSpPr>
          <p:nvPr/>
        </p:nvSpPr>
        <p:spPr>
          <a:xfrm>
            <a:off x="3356211" y="1415966"/>
            <a:ext cx="3466878" cy="1270077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强制储蓄</a:t>
            </a:r>
            <a:endParaRPr lang="zh-CN" altLang="zh-CN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9"/>
          <p:cNvSpPr>
            <a:spLocks noGrp="1"/>
          </p:cNvSpPr>
          <p:nvPr/>
        </p:nvSpPr>
        <p:spPr>
          <a:xfrm>
            <a:off x="3356211" y="3120355"/>
            <a:ext cx="1406276" cy="842432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7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稳健</a:t>
            </a:r>
            <a:endParaRPr lang="zh-CN" altLang="zh-CN" sz="375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9"/>
          <p:cNvSpPr>
            <a:spLocks noGrp="1"/>
          </p:cNvSpPr>
          <p:nvPr/>
        </p:nvSpPr>
        <p:spPr>
          <a:xfrm>
            <a:off x="4651529" y="3144642"/>
            <a:ext cx="1406276" cy="842432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7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复利</a:t>
            </a:r>
            <a:endParaRPr lang="zh-CN" altLang="zh-CN" sz="375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9"/>
          <p:cNvSpPr>
            <a:spLocks noGrp="1"/>
          </p:cNvSpPr>
          <p:nvPr/>
        </p:nvSpPr>
        <p:spPr>
          <a:xfrm>
            <a:off x="5900652" y="3144642"/>
            <a:ext cx="1406276" cy="842432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7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</a:t>
            </a:r>
            <a:endParaRPr lang="zh-CN" altLang="zh-CN" sz="375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2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6" fill="hold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5" grpId="0"/>
      <p:bldP spid="6" grpId="0"/>
      <p:bldP spid="5" grpId="1"/>
      <p:bldP spid="6" grpId="1"/>
      <p:bldP spid="5" grpId="2"/>
      <p:bldP spid="6" grpId="2"/>
      <p:bldP spid="5" grpId="3"/>
      <p:bldP spid="6" grpId="3"/>
      <p:bldP spid="5" grpId="4"/>
      <p:bldP spid="6" grpId="4"/>
      <p:bldP spid="7" grpId="8"/>
      <p:bldP spid="7" grpId="9"/>
      <p:bldP spid="7" grpId="10"/>
      <p:bldP spid="7" grpId="11"/>
      <p:bldP spid="7" grpId="12"/>
      <p:bldP spid="7" grpId="13"/>
      <p:bldP spid="7" grpId="14"/>
      <p:bldP spid="7" grpId="15"/>
      <p:bldP spid="7" grpId="16"/>
      <p:bldP spid="7" grpId="17"/>
      <p:bldP spid="7" grpId="18"/>
      <p:bldP spid="7" grpId="19"/>
      <p:bldP spid="7" grpId="20"/>
      <p:bldP spid="7" grpId="21"/>
      <p:bldP spid="8" grpId="8"/>
      <p:bldP spid="8" grpId="9"/>
      <p:bldP spid="8" grpId="10"/>
      <p:bldP spid="9" grpId="8"/>
      <p:bldP spid="9" grpId="9"/>
      <p:bldP spid="11" grpId="8"/>
      <p:bldP spid="11" grpId="9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截图_20220519224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355" y="156210"/>
            <a:ext cx="8649335" cy="475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853678" y="321613"/>
            <a:ext cx="7033762" cy="559558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标题 9"/>
          <p:cNvSpPr>
            <a:spLocks noGrp="1"/>
          </p:cNvSpPr>
          <p:nvPr/>
        </p:nvSpPr>
        <p:spPr>
          <a:xfrm>
            <a:off x="853440" y="1181100"/>
            <a:ext cx="6894195" cy="1096010"/>
          </a:xfrm>
          <a:prstGeom prst="rect">
            <a:avLst/>
          </a:prstGeom>
        </p:spPr>
        <p:txBody>
          <a:bodyPr vert="horz" lIns="68575" tIns="34287" rIns="68575" bIns="34287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现状：利率持续下调，定期到期之后怎么办？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孩子教育的钱、未来养老的钱、医疗的钱怎么办？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9"/>
          <p:cNvSpPr>
            <a:spLocks noGrp="1"/>
          </p:cNvSpPr>
          <p:nvPr/>
        </p:nvSpPr>
        <p:spPr>
          <a:xfrm>
            <a:off x="854075" y="2840355"/>
            <a:ext cx="7207885" cy="1086485"/>
          </a:xfrm>
          <a:prstGeom prst="rect">
            <a:avLst/>
          </a:prstGeom>
        </p:spPr>
        <p:txBody>
          <a:bodyPr vert="horz" lIns="68575" tIns="34287" rIns="68575" bIns="3428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zh-CN" sz="105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建议：除一部分短期存款，还要准备足够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专用的钱，持有一部分中长期产品锁定长期稳定收益</a:t>
            </a:r>
            <a:endParaRPr lang="zh-CN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9"/>
          <p:cNvSpPr>
            <a:spLocks noGrp="1"/>
          </p:cNvSpPr>
          <p:nvPr/>
        </p:nvSpPr>
        <p:spPr>
          <a:xfrm>
            <a:off x="1142744" y="244942"/>
            <a:ext cx="5872739" cy="720996"/>
          </a:xfrm>
          <a:prstGeom prst="rect">
            <a:avLst/>
          </a:prstGeom>
        </p:spPr>
        <p:txBody>
          <a:bodyPr vert="horz" lIns="68575" tIns="34287" rIns="68575" bIns="3428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33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树立正确的理财观念</a:t>
            </a:r>
            <a:endParaRPr lang="en-US" altLang="zh-CN" sz="33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" grpId="1"/>
      <p:bldP spid="6" grpId="1"/>
      <p:bldP spid="5" grpId="2"/>
      <p:bldP spid="6" grpId="2"/>
      <p:bldP spid="5" grpId="3"/>
      <p:bldP spid="6" grpId="3"/>
      <p:bldP spid="5" grpId="4"/>
      <p:bldP spid="6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16674" y="-377528"/>
            <a:ext cx="5993788" cy="5665953"/>
            <a:chOff x="4800388" y="442448"/>
            <a:chExt cx="4539557" cy="4291262"/>
          </a:xfrm>
        </p:grpSpPr>
        <p:grpSp>
          <p:nvGrpSpPr>
            <p:cNvPr id="16" name="组合 15"/>
            <p:cNvGrpSpPr/>
            <p:nvPr/>
          </p:nvGrpSpPr>
          <p:grpSpPr>
            <a:xfrm>
              <a:off x="4800388" y="442448"/>
              <a:ext cx="4539557" cy="4291262"/>
              <a:chOff x="4784057" y="326458"/>
              <a:chExt cx="9416968" cy="8603409"/>
            </a:xfrm>
          </p:grpSpPr>
          <p:sp>
            <p:nvSpPr>
              <p:cNvPr id="23" name="形状"/>
              <p:cNvSpPr/>
              <p:nvPr/>
            </p:nvSpPr>
            <p:spPr>
              <a:xfrm>
                <a:off x="5548213" y="875674"/>
                <a:ext cx="8214667" cy="7504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D2B193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形状"/>
              <p:cNvSpPr/>
              <p:nvPr/>
            </p:nvSpPr>
            <p:spPr>
              <a:xfrm>
                <a:off x="4784057" y="326458"/>
                <a:ext cx="9416968" cy="86034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22225">
                <a:solidFill>
                  <a:srgbClr val="CEAA87"/>
                </a:solidFill>
                <a:prstDash val="sysDot"/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形状"/>
              <p:cNvSpPr/>
              <p:nvPr/>
            </p:nvSpPr>
            <p:spPr>
              <a:xfrm rot="239316">
                <a:off x="5675219" y="1002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E8D2BB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形状"/>
              <p:cNvSpPr/>
              <p:nvPr/>
            </p:nvSpPr>
            <p:spPr>
              <a:xfrm rot="239317">
                <a:off x="5802219" y="1129674"/>
                <a:ext cx="8214667" cy="750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5" h="21356" extrusionOk="0">
                    <a:moveTo>
                      <a:pt x="16790" y="2682"/>
                    </a:moveTo>
                    <a:cubicBezTo>
                      <a:pt x="17685" y="3249"/>
                      <a:pt x="18912" y="3156"/>
                      <a:pt x="19475" y="4152"/>
                    </a:cubicBezTo>
                    <a:cubicBezTo>
                      <a:pt x="19947" y="4986"/>
                      <a:pt x="19580" y="6069"/>
                      <a:pt x="19908" y="6943"/>
                    </a:cubicBezTo>
                    <a:cubicBezTo>
                      <a:pt x="20198" y="7716"/>
                      <a:pt x="20932" y="8193"/>
                      <a:pt x="21149" y="8993"/>
                    </a:cubicBezTo>
                    <a:cubicBezTo>
                      <a:pt x="21418" y="9990"/>
                      <a:pt x="20795" y="10955"/>
                      <a:pt x="20741" y="11982"/>
                    </a:cubicBezTo>
                    <a:cubicBezTo>
                      <a:pt x="20684" y="13085"/>
                      <a:pt x="21280" y="14251"/>
                      <a:pt x="20736" y="15217"/>
                    </a:cubicBezTo>
                    <a:cubicBezTo>
                      <a:pt x="20262" y="16059"/>
                      <a:pt x="19137" y="16177"/>
                      <a:pt x="18651" y="17009"/>
                    </a:cubicBezTo>
                    <a:cubicBezTo>
                      <a:pt x="18193" y="17794"/>
                      <a:pt x="18477" y="18850"/>
                      <a:pt x="17905" y="19566"/>
                    </a:cubicBezTo>
                    <a:cubicBezTo>
                      <a:pt x="17155" y="20506"/>
                      <a:pt x="15938" y="19879"/>
                      <a:pt x="14863" y="20057"/>
                    </a:cubicBezTo>
                    <a:cubicBezTo>
                      <a:pt x="13879" y="20220"/>
                      <a:pt x="13070" y="21177"/>
                      <a:pt x="12063" y="21332"/>
                    </a:cubicBezTo>
                    <a:cubicBezTo>
                      <a:pt x="11064" y="21486"/>
                      <a:pt x="10120" y="20825"/>
                      <a:pt x="9135" y="20731"/>
                    </a:cubicBezTo>
                    <a:cubicBezTo>
                      <a:pt x="8043" y="20626"/>
                      <a:pt x="6973" y="21156"/>
                      <a:pt x="5955" y="20618"/>
                    </a:cubicBezTo>
                    <a:cubicBezTo>
                      <a:pt x="4970" y="20096"/>
                      <a:pt x="4621" y="18800"/>
                      <a:pt x="3813" y="18013"/>
                    </a:cubicBezTo>
                    <a:cubicBezTo>
                      <a:pt x="2848" y="17073"/>
                      <a:pt x="1260" y="16863"/>
                      <a:pt x="845" y="15468"/>
                    </a:cubicBezTo>
                    <a:cubicBezTo>
                      <a:pt x="547" y="14468"/>
                      <a:pt x="1121" y="13432"/>
                      <a:pt x="998" y="12400"/>
                    </a:cubicBezTo>
                    <a:cubicBezTo>
                      <a:pt x="855" y="11201"/>
                      <a:pt x="-182" y="10240"/>
                      <a:pt x="29" y="9013"/>
                    </a:cubicBezTo>
                    <a:cubicBezTo>
                      <a:pt x="237" y="7799"/>
                      <a:pt x="1547" y="7287"/>
                      <a:pt x="1951" y="6149"/>
                    </a:cubicBezTo>
                    <a:cubicBezTo>
                      <a:pt x="2277" y="5233"/>
                      <a:pt x="1907" y="4130"/>
                      <a:pt x="2380" y="3279"/>
                    </a:cubicBezTo>
                    <a:cubicBezTo>
                      <a:pt x="3050" y="2075"/>
                      <a:pt x="4519" y="2370"/>
                      <a:pt x="5552" y="1877"/>
                    </a:cubicBezTo>
                    <a:cubicBezTo>
                      <a:pt x="6590" y="1380"/>
                      <a:pt x="7283" y="140"/>
                      <a:pt x="8449" y="10"/>
                    </a:cubicBezTo>
                    <a:cubicBezTo>
                      <a:pt x="9568" y="-114"/>
                      <a:pt x="10485" y="887"/>
                      <a:pt x="11582" y="940"/>
                    </a:cubicBezTo>
                    <a:cubicBezTo>
                      <a:pt x="12543" y="986"/>
                      <a:pt x="13490" y="255"/>
                      <a:pt x="14456" y="555"/>
                    </a:cubicBezTo>
                    <a:cubicBezTo>
                      <a:pt x="15461" y="867"/>
                      <a:pt x="15910" y="2123"/>
                      <a:pt x="16790" y="2682"/>
                    </a:cubicBezTo>
                    <a:close/>
                  </a:path>
                </a:pathLst>
              </a:custGeom>
              <a:ln w="12700">
                <a:solidFill>
                  <a:srgbClr val="CEAA87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523383" y="998402"/>
              <a:ext cx="3420000" cy="3420000"/>
              <a:chOff x="5523383" y="998402"/>
              <a:chExt cx="3420000" cy="34200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5990583" y="1465602"/>
                <a:ext cx="2485600" cy="2485600"/>
              </a:xfrm>
              <a:prstGeom prst="ellipse">
                <a:avLst/>
              </a:prstGeom>
              <a:noFill/>
              <a:ln>
                <a:solidFill>
                  <a:srgbClr val="CEAA8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椭圆 18"/>
              <p:cNvSpPr>
                <a:spLocks noChangeAspect="1"/>
              </p:cNvSpPr>
              <p:nvPr/>
            </p:nvSpPr>
            <p:spPr>
              <a:xfrm>
                <a:off x="5883383" y="1358402"/>
                <a:ext cx="2700000" cy="270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8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椭圆 19"/>
              <p:cNvSpPr>
                <a:spLocks noChangeAspect="1"/>
              </p:cNvSpPr>
              <p:nvPr/>
            </p:nvSpPr>
            <p:spPr>
              <a:xfrm>
                <a:off x="5793383" y="1268402"/>
                <a:ext cx="2880000" cy="288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7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5703383" y="1178402"/>
                <a:ext cx="3060000" cy="306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5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椭圆 21"/>
              <p:cNvSpPr>
                <a:spLocks noChangeAspect="1"/>
              </p:cNvSpPr>
              <p:nvPr/>
            </p:nvSpPr>
            <p:spPr>
              <a:xfrm>
                <a:off x="5523383" y="998402"/>
                <a:ext cx="3420000" cy="3420000"/>
              </a:xfrm>
              <a:prstGeom prst="ellipse">
                <a:avLst/>
              </a:prstGeom>
              <a:noFill/>
              <a:ln>
                <a:solidFill>
                  <a:srgbClr val="CEAA87">
                    <a:alpha val="3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7" name="矩形 6"/>
          <p:cNvSpPr/>
          <p:nvPr/>
        </p:nvSpPr>
        <p:spPr>
          <a:xfrm>
            <a:off x="0" y="1567541"/>
            <a:ext cx="9144000" cy="2106386"/>
          </a:xfrm>
          <a:prstGeom prst="rect">
            <a:avLst/>
          </a:prstGeom>
          <a:solidFill>
            <a:srgbClr val="AB000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868471" y="132918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defRPr/>
            </a:pPr>
            <a:endParaRPr lang="zh-CN" altLang="en-US" sz="72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74450" y="1329189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defRPr/>
            </a:pPr>
            <a:endParaRPr lang="zh-CN" altLang="en-US" sz="720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01980" y="3029968"/>
            <a:ext cx="8000998" cy="369332"/>
            <a:chOff x="1599893" y="2817649"/>
            <a:chExt cx="6154671" cy="369332"/>
          </a:xfrm>
        </p:grpSpPr>
        <p:sp>
          <p:nvSpPr>
            <p:cNvPr id="46" name="矩形 45"/>
            <p:cNvSpPr/>
            <p:nvPr/>
          </p:nvSpPr>
          <p:spPr>
            <a:xfrm>
              <a:off x="3125762" y="2817649"/>
              <a:ext cx="31079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685800">
                <a:defRPr/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“臻鑫传家”</a:t>
              </a: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3.0</a:t>
              </a: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时代产品发布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57" name="直接连接符 48"/>
            <p:cNvCxnSpPr/>
            <p:nvPr/>
          </p:nvCxnSpPr>
          <p:spPr>
            <a:xfrm>
              <a:off x="6319528" y="3023946"/>
              <a:ext cx="1435036" cy="0"/>
            </a:xfrm>
            <a:prstGeom prst="line">
              <a:avLst/>
            </a:prstGeom>
            <a:ln w="19050">
              <a:solidFill>
                <a:srgbClr val="D8C08F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0"/>
            <p:cNvCxnSpPr/>
            <p:nvPr/>
          </p:nvCxnSpPr>
          <p:spPr>
            <a:xfrm>
              <a:off x="1599893" y="3023946"/>
              <a:ext cx="1429205" cy="0"/>
            </a:xfrm>
            <a:prstGeom prst="line">
              <a:avLst/>
            </a:prstGeom>
            <a:ln w="19050">
              <a:solidFill>
                <a:srgbClr val="D8C08F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形状"/>
          <p:cNvSpPr/>
          <p:nvPr/>
        </p:nvSpPr>
        <p:spPr>
          <a:xfrm rot="528452">
            <a:off x="219880" y="-1856027"/>
            <a:ext cx="8744682" cy="826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356" extrusionOk="0">
                <a:moveTo>
                  <a:pt x="16790" y="2682"/>
                </a:moveTo>
                <a:cubicBezTo>
                  <a:pt x="17685" y="3249"/>
                  <a:pt x="18912" y="3156"/>
                  <a:pt x="19475" y="4152"/>
                </a:cubicBezTo>
                <a:cubicBezTo>
                  <a:pt x="19947" y="4986"/>
                  <a:pt x="19580" y="6069"/>
                  <a:pt x="19908" y="6943"/>
                </a:cubicBezTo>
                <a:cubicBezTo>
                  <a:pt x="20198" y="7716"/>
                  <a:pt x="20932" y="8193"/>
                  <a:pt x="21149" y="8993"/>
                </a:cubicBezTo>
                <a:cubicBezTo>
                  <a:pt x="21418" y="9990"/>
                  <a:pt x="20795" y="10955"/>
                  <a:pt x="20741" y="11982"/>
                </a:cubicBezTo>
                <a:cubicBezTo>
                  <a:pt x="20684" y="13085"/>
                  <a:pt x="21280" y="14251"/>
                  <a:pt x="20736" y="15217"/>
                </a:cubicBezTo>
                <a:cubicBezTo>
                  <a:pt x="20262" y="16059"/>
                  <a:pt x="19137" y="16177"/>
                  <a:pt x="18651" y="17009"/>
                </a:cubicBezTo>
                <a:cubicBezTo>
                  <a:pt x="18193" y="17794"/>
                  <a:pt x="18477" y="18850"/>
                  <a:pt x="17905" y="19566"/>
                </a:cubicBezTo>
                <a:cubicBezTo>
                  <a:pt x="17155" y="20506"/>
                  <a:pt x="15938" y="19879"/>
                  <a:pt x="14863" y="20057"/>
                </a:cubicBezTo>
                <a:cubicBezTo>
                  <a:pt x="13879" y="20220"/>
                  <a:pt x="13070" y="21177"/>
                  <a:pt x="12063" y="21332"/>
                </a:cubicBezTo>
                <a:cubicBezTo>
                  <a:pt x="11064" y="21486"/>
                  <a:pt x="10120" y="20825"/>
                  <a:pt x="9135" y="20731"/>
                </a:cubicBezTo>
                <a:cubicBezTo>
                  <a:pt x="8043" y="20626"/>
                  <a:pt x="6973" y="21156"/>
                  <a:pt x="5955" y="20618"/>
                </a:cubicBezTo>
                <a:cubicBezTo>
                  <a:pt x="4970" y="20096"/>
                  <a:pt x="4621" y="18800"/>
                  <a:pt x="3813" y="18013"/>
                </a:cubicBezTo>
                <a:cubicBezTo>
                  <a:pt x="2848" y="17073"/>
                  <a:pt x="1260" y="16863"/>
                  <a:pt x="845" y="15468"/>
                </a:cubicBezTo>
                <a:cubicBezTo>
                  <a:pt x="547" y="14468"/>
                  <a:pt x="1121" y="13432"/>
                  <a:pt x="998" y="12400"/>
                </a:cubicBezTo>
                <a:cubicBezTo>
                  <a:pt x="855" y="11201"/>
                  <a:pt x="-182" y="10240"/>
                  <a:pt x="29" y="9013"/>
                </a:cubicBezTo>
                <a:cubicBezTo>
                  <a:pt x="237" y="7799"/>
                  <a:pt x="1547" y="7287"/>
                  <a:pt x="1951" y="6149"/>
                </a:cubicBezTo>
                <a:cubicBezTo>
                  <a:pt x="2277" y="5233"/>
                  <a:pt x="1907" y="4130"/>
                  <a:pt x="2380" y="3279"/>
                </a:cubicBezTo>
                <a:cubicBezTo>
                  <a:pt x="3050" y="2075"/>
                  <a:pt x="4519" y="2370"/>
                  <a:pt x="5552" y="1877"/>
                </a:cubicBezTo>
                <a:cubicBezTo>
                  <a:pt x="6590" y="1380"/>
                  <a:pt x="7283" y="140"/>
                  <a:pt x="8449" y="10"/>
                </a:cubicBezTo>
                <a:cubicBezTo>
                  <a:pt x="9568" y="-114"/>
                  <a:pt x="10485" y="887"/>
                  <a:pt x="11582" y="940"/>
                </a:cubicBezTo>
                <a:cubicBezTo>
                  <a:pt x="12543" y="986"/>
                  <a:pt x="13490" y="255"/>
                  <a:pt x="14456" y="555"/>
                </a:cubicBezTo>
                <a:cubicBezTo>
                  <a:pt x="15461" y="867"/>
                  <a:pt x="15910" y="2123"/>
                  <a:pt x="16790" y="2682"/>
                </a:cubicBezTo>
                <a:close/>
              </a:path>
            </a:pathLst>
          </a:custGeom>
          <a:ln w="22225">
            <a:solidFill>
              <a:srgbClr val="E8D2BB">
                <a:alpha val="37000"/>
              </a:srgb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cs typeface="+mn-ea"/>
              <a:sym typeface="+mn-lt"/>
            </a:endParaRPr>
          </a:p>
        </p:txBody>
      </p:sp>
      <p:sp>
        <p:nvSpPr>
          <p:cNvPr id="80" name="椭圆 79"/>
          <p:cNvSpPr/>
          <p:nvPr/>
        </p:nvSpPr>
        <p:spPr>
          <a:xfrm rot="18255902">
            <a:off x="7285298" y="1028834"/>
            <a:ext cx="227737" cy="227737"/>
          </a:xfrm>
          <a:prstGeom prst="ellipse">
            <a:avLst/>
          </a:prstGeom>
          <a:gradFill>
            <a:gsLst>
              <a:gs pos="100000">
                <a:srgbClr val="CEAA87"/>
              </a:gs>
              <a:gs pos="0">
                <a:srgbClr val="E8D2B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81" name="椭圆 80"/>
          <p:cNvSpPr>
            <a:spLocks noChangeAspect="1"/>
          </p:cNvSpPr>
          <p:nvPr/>
        </p:nvSpPr>
        <p:spPr>
          <a:xfrm rot="18255902">
            <a:off x="737015" y="4139601"/>
            <a:ext cx="396002" cy="396000"/>
          </a:xfrm>
          <a:prstGeom prst="ellipse">
            <a:avLst/>
          </a:prstGeom>
          <a:gradFill>
            <a:gsLst>
              <a:gs pos="100000">
                <a:srgbClr val="CEAA87"/>
              </a:gs>
              <a:gs pos="0">
                <a:srgbClr val="E8D2B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82" name="椭圆 81"/>
          <p:cNvSpPr>
            <a:spLocks noChangeAspect="1"/>
          </p:cNvSpPr>
          <p:nvPr/>
        </p:nvSpPr>
        <p:spPr>
          <a:xfrm rot="18255902">
            <a:off x="2197289" y="246126"/>
            <a:ext cx="144000" cy="144000"/>
          </a:xfrm>
          <a:prstGeom prst="ellipse">
            <a:avLst/>
          </a:prstGeom>
          <a:gradFill>
            <a:gsLst>
              <a:gs pos="100000">
                <a:srgbClr val="CEAA87"/>
              </a:gs>
              <a:gs pos="0">
                <a:srgbClr val="E8D2B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83" name="椭圆 82"/>
          <p:cNvSpPr>
            <a:spLocks noChangeAspect="1"/>
          </p:cNvSpPr>
          <p:nvPr/>
        </p:nvSpPr>
        <p:spPr>
          <a:xfrm rot="18255902">
            <a:off x="5265499" y="4029888"/>
            <a:ext cx="108000" cy="108000"/>
          </a:xfrm>
          <a:prstGeom prst="ellipse">
            <a:avLst/>
          </a:prstGeom>
          <a:gradFill>
            <a:gsLst>
              <a:gs pos="100000">
                <a:srgbClr val="CEAA87"/>
              </a:gs>
              <a:gs pos="0">
                <a:srgbClr val="E8D2B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1195584" y="-1283890"/>
            <a:ext cx="115351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7500" dirty="0">
                <a:solidFill>
                  <a:srgbClr val="E8D2BB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rPr>
              <a:t>臻挚护佑 鑫享传家</a:t>
            </a:r>
            <a:endParaRPr lang="zh-CN" altLang="en-US" sz="7500" dirty="0">
              <a:solidFill>
                <a:srgbClr val="E8D2BB"/>
              </a:solidFill>
              <a:latin typeface="汉仪尚巍手书W" panose="00020600040101010101" pitchFamily="18" charset="-122"/>
              <a:ea typeface="汉仪尚巍手书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20985" y="1499089"/>
            <a:ext cx="11535169" cy="2034537"/>
          </a:xfrm>
          <a:prstGeom prst="rect">
            <a:avLst/>
          </a:prstGeom>
        </p:spPr>
      </p:pic>
      <p:sp>
        <p:nvSpPr>
          <p:cNvPr id="81923" name="Rectangle 3"/>
          <p:cNvSpPr/>
          <p:nvPr>
            <p:custDataLst>
              <p:tags r:id="rId2"/>
            </p:custDataLst>
          </p:nvPr>
        </p:nvSpPr>
        <p:spPr>
          <a:xfrm>
            <a:off x="858441" y="191129"/>
            <a:ext cx="7417118" cy="1361036"/>
          </a:xfrm>
          <a:prstGeom prst="rect">
            <a:avLst/>
          </a:prstGeom>
          <a:solidFill>
            <a:srgbClr val="B42325"/>
          </a:solidFill>
          <a:ln w="9525">
            <a:noFill/>
          </a:ln>
        </p:spPr>
        <p:txBody>
          <a:bodyPr wrap="none" lIns="68463" tIns="34233" rIns="68463" bIns="34233" anchor="ctr"/>
          <a:p>
            <a:pPr marL="465455" lvl="0" indent="-465455">
              <a:spcBef>
                <a:spcPct val="20000"/>
              </a:spcBef>
              <a:buClr>
                <a:srgbClr val="333399"/>
              </a:buClr>
            </a:pPr>
            <a:r>
              <a:rPr lang="zh-CN" altLang="en-US" sz="405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5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405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贵宾客户专属明星产品</a:t>
            </a:r>
            <a:endParaRPr lang="zh-CN" altLang="en-US" sz="405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的碗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3617" r="46433" b="3712"/>
          <a:stretch>
            <a:fillRect/>
          </a:stretch>
        </p:blipFill>
        <p:spPr>
          <a:xfrm>
            <a:off x="-191863" y="1581652"/>
            <a:ext cx="2940143" cy="2656679"/>
          </a:xfrm>
          <a:prstGeom prst="rect">
            <a:avLst/>
          </a:prstGeom>
        </p:spPr>
      </p:pic>
      <p:pic>
        <p:nvPicPr>
          <p:cNvPr id="8" name="图片 7" descr="桌子上的碗&#10;&#10;中度可信度描述已自动生成"/>
          <p:cNvPicPr>
            <a:picLocks noChangeAspect="1"/>
          </p:cNvPicPr>
          <p:nvPr/>
        </p:nvPicPr>
        <p:blipFill rotWithShape="1">
          <a:blip r:embed="rId1"/>
          <a:srcRect l="23726" r="18749" b="3712"/>
          <a:stretch>
            <a:fillRect/>
          </a:stretch>
        </p:blipFill>
        <p:spPr>
          <a:xfrm>
            <a:off x="970135" y="1581653"/>
            <a:ext cx="3386035" cy="2656679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696" y="193973"/>
            <a:ext cx="457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臻鑫传家，亘久流传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图片包含 桌子, 蛋糕, 打开, 手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74" y="1834780"/>
            <a:ext cx="1967873" cy="19672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46424"/>
          <a:stretch>
            <a:fillRect/>
          </a:stretch>
        </p:blipFill>
        <p:spPr>
          <a:xfrm>
            <a:off x="2124367" y="1086283"/>
            <a:ext cx="2925442" cy="3633531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3946379" y="1328163"/>
            <a:ext cx="582520" cy="550839"/>
          </a:xfrm>
          <a:prstGeom prst="ellipse">
            <a:avLst/>
          </a:prstGeom>
          <a:solidFill>
            <a:srgbClr val="B6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24" name="椭圆 23"/>
          <p:cNvSpPr/>
          <p:nvPr/>
        </p:nvSpPr>
        <p:spPr>
          <a:xfrm>
            <a:off x="4681411" y="2086906"/>
            <a:ext cx="582520" cy="550839"/>
          </a:xfrm>
          <a:prstGeom prst="ellipse">
            <a:avLst/>
          </a:prstGeom>
          <a:solidFill>
            <a:srgbClr val="B6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25" name="椭圆 24"/>
          <p:cNvSpPr/>
          <p:nvPr/>
        </p:nvSpPr>
        <p:spPr>
          <a:xfrm>
            <a:off x="4681411" y="2983813"/>
            <a:ext cx="582520" cy="550839"/>
          </a:xfrm>
          <a:prstGeom prst="ellipse">
            <a:avLst/>
          </a:prstGeom>
          <a:solidFill>
            <a:srgbClr val="B6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3</a:t>
            </a:r>
            <a:endParaRPr lang="zh-CN" altLang="en-US" sz="2400" b="1" dirty="0"/>
          </a:p>
        </p:txBody>
      </p:sp>
      <p:sp>
        <p:nvSpPr>
          <p:cNvPr id="26" name="椭圆 25"/>
          <p:cNvSpPr/>
          <p:nvPr/>
        </p:nvSpPr>
        <p:spPr>
          <a:xfrm>
            <a:off x="3946379" y="3801982"/>
            <a:ext cx="582520" cy="550839"/>
          </a:xfrm>
          <a:prstGeom prst="ellipse">
            <a:avLst/>
          </a:prstGeom>
          <a:solidFill>
            <a:srgbClr val="B62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4</a:t>
            </a:r>
            <a:endParaRPr lang="zh-CN" altLang="en-US" sz="24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5402656" y="2147889"/>
            <a:ext cx="41551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B62426"/>
                </a:solidFill>
              </a:rPr>
              <a:t>臻稳</a:t>
            </a:r>
            <a:r>
              <a:rPr lang="zh-CN" altLang="en-US" sz="2000" b="1" dirty="0"/>
              <a:t>，持续增长</a:t>
            </a:r>
            <a:endParaRPr lang="zh-CN" altLang="en-US" sz="2000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4751388" y="1324369"/>
            <a:ext cx="4155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B62426"/>
                </a:solidFill>
              </a:rPr>
              <a:t>臻高</a:t>
            </a:r>
            <a:r>
              <a:rPr lang="zh-CN" altLang="en-US" sz="2000" b="1" dirty="0"/>
              <a:t>，保障倍至</a:t>
            </a:r>
            <a:endParaRPr lang="en-US" altLang="zh-CN" sz="2000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5426873" y="3029212"/>
            <a:ext cx="4155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B62426"/>
                </a:solidFill>
              </a:rPr>
              <a:t>臻灵</a:t>
            </a:r>
            <a:r>
              <a:rPr lang="zh-CN" altLang="en-US" sz="2000" b="1" dirty="0"/>
              <a:t>，掌控自如</a:t>
            </a:r>
            <a:endParaRPr lang="zh-CN" altLang="en-US" sz="20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4751388" y="3829601"/>
            <a:ext cx="415514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B62426"/>
                </a:solidFill>
              </a:rPr>
              <a:t>臻多</a:t>
            </a:r>
            <a:r>
              <a:rPr lang="zh-CN" altLang="en-US" sz="2000" b="1" dirty="0"/>
              <a:t>，传承永恒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5" y="193973"/>
            <a:ext cx="576553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（一）</a:t>
            </a:r>
            <a:r>
              <a:rPr lang="zh-CN" altLang="en-US" sz="3200" b="1" dirty="0">
                <a:solidFill>
                  <a:schemeClr val="bg1"/>
                </a:solidFill>
              </a:rPr>
              <a:t>臻高，保障倍至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666"/>
          <p:cNvSpPr>
            <a:spLocks noChangeArrowheads="1"/>
          </p:cNvSpPr>
          <p:nvPr/>
        </p:nvSpPr>
        <p:spPr bwMode="auto">
          <a:xfrm>
            <a:off x="-194299" y="1412437"/>
            <a:ext cx="494188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8" rIns="91428" bIns="45718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① 立享</a:t>
            </a:r>
            <a:r>
              <a:rPr lang="en-US" altLang="zh-CN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.87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倍意外身价保障</a:t>
            </a:r>
            <a:endParaRPr kumimoji="0" lang="zh-CN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1" name="Rectangle 668"/>
          <p:cNvSpPr>
            <a:spLocks noChangeArrowheads="1"/>
          </p:cNvSpPr>
          <p:nvPr/>
        </p:nvSpPr>
        <p:spPr bwMode="auto">
          <a:xfrm>
            <a:off x="12663506" y="193973"/>
            <a:ext cx="5237257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②终身身价递增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   </a:t>
            </a:r>
            <a:r>
              <a:rPr kumimoji="0" lang="zh-CN" alt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越老越值钱、越老越有钱</a:t>
            </a:r>
            <a:endParaRPr kumimoji="0" lang="zh-CN" altLang="zh-CN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94733" y="1853602"/>
            <a:ext cx="4592025" cy="2108816"/>
            <a:chOff x="48003" y="1042375"/>
            <a:chExt cx="7270893" cy="3170239"/>
          </a:xfrm>
        </p:grpSpPr>
        <p:grpSp>
          <p:nvGrpSpPr>
            <p:cNvPr id="5" name="Group -533"/>
            <p:cNvGrpSpPr/>
            <p:nvPr/>
          </p:nvGrpSpPr>
          <p:grpSpPr bwMode="auto">
            <a:xfrm>
              <a:off x="48003" y="1042375"/>
              <a:ext cx="6058175" cy="3170239"/>
              <a:chOff x="988934" y="2767010"/>
              <a:chExt cx="7774186" cy="3236257"/>
            </a:xfrm>
          </p:grpSpPr>
          <p:sp>
            <p:nvSpPr>
              <p:cNvPr id="6" name="AutoShape 658"/>
              <p:cNvSpPr>
                <a:spLocks noChangeArrowheads="1"/>
              </p:cNvSpPr>
              <p:nvPr/>
            </p:nvSpPr>
            <p:spPr bwMode="auto">
              <a:xfrm>
                <a:off x="3804059" y="5355043"/>
                <a:ext cx="733339" cy="648224"/>
              </a:xfrm>
              <a:prstGeom prst="triangle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  <a:effectLst>
                <a:outerShdw dist="19049" dir="5400000" algn="ctr" rotWithShape="0">
                  <a:srgbClr val="000000">
                    <a:alpha val="62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93513" tIns="96757" rIns="193513" bIns="96757"/>
              <a:lstStyle>
                <a:lvl1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endParaRPr>
              </a:p>
            </p:txBody>
          </p:sp>
          <p:sp>
            <p:nvSpPr>
              <p:cNvPr id="7" name="Rectangle 660"/>
              <p:cNvSpPr>
                <a:spLocks noChangeArrowheads="1"/>
              </p:cNvSpPr>
              <p:nvPr/>
            </p:nvSpPr>
            <p:spPr bwMode="auto">
              <a:xfrm rot="20397468">
                <a:off x="2172379" y="4912630"/>
                <a:ext cx="5783195" cy="10695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93513" tIns="96757" rIns="193513" bIns="96757"/>
              <a:lstStyle>
                <a:lvl1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endParaRPr>
              </a:p>
            </p:txBody>
          </p:sp>
          <p:sp>
            <p:nvSpPr>
              <p:cNvPr id="8" name="Rectangle 662"/>
              <p:cNvSpPr>
                <a:spLocks noChangeArrowheads="1"/>
              </p:cNvSpPr>
              <p:nvPr/>
            </p:nvSpPr>
            <p:spPr bwMode="auto">
              <a:xfrm>
                <a:off x="5573769" y="2767010"/>
                <a:ext cx="3189351" cy="1416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987</a:t>
                </a:r>
                <a:r>
                  <a:rPr kumimoji="0" lang="zh-CN" alt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rPr>
                  <a:t>万</a:t>
                </a:r>
                <a:endPara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  <a:sym typeface="Calibri" panose="020F0502020204030204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rPr>
                  <a:t>意外身故保额</a:t>
                </a:r>
                <a:endPara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  <a:sym typeface="Calibri" panose="020F0502020204030204" pitchFamily="34" charset="0"/>
                </a:endParaRPr>
              </a:p>
            </p:txBody>
          </p:sp>
          <p:sp>
            <p:nvSpPr>
              <p:cNvPr id="9" name="Rectangle 664"/>
              <p:cNvSpPr>
                <a:spLocks noChangeArrowheads="1"/>
              </p:cNvSpPr>
              <p:nvPr/>
            </p:nvSpPr>
            <p:spPr bwMode="auto">
              <a:xfrm>
                <a:off x="988934" y="4439481"/>
                <a:ext cx="2176597" cy="1004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eaLnBrk="0" hangingPunct="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rPr>
                  <a:t>100</a:t>
                </a: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rPr>
                  <a:t>万</a:t>
                </a:r>
                <a:endParaRPr kumimoji="0" lang="zh-CN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  <a:sym typeface="Calibri" panose="020F0502020204030204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Calibri" panose="020F0502020204030204" pitchFamily="34" charset="0"/>
                  </a:rPr>
                  <a:t>一旦缴费</a:t>
                </a:r>
                <a:endParaRPr kumimoji="0" lang="zh-CN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209283" y="2599536"/>
              <a:ext cx="3109613" cy="844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Calibri" panose="020F0502020204030204" pitchFamily="34" charset="0"/>
                </a:rPr>
                <a:t>合同明确载明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endParaRPr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962368" y="1451169"/>
          <a:ext cx="4569079" cy="3031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/>
                <a:gridCol w="762000"/>
                <a:gridCol w="1524000"/>
                <a:gridCol w="1368679"/>
              </a:tblGrid>
              <a:tr h="8592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保单</a:t>
                      </a:r>
                      <a:endParaRPr lang="en-US" altLang="zh-CN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年度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年龄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身故</a:t>
                      </a:r>
                      <a:r>
                        <a:rPr lang="en-US" altLang="zh-CN" sz="1600" b="1" u="none" strike="noStrike" dirty="0">
                          <a:effectLst/>
                        </a:rPr>
                        <a:t>/</a:t>
                      </a:r>
                      <a:r>
                        <a:rPr lang="zh-CN" altLang="en-US" sz="1600" b="1" u="none" strike="noStrike" dirty="0">
                          <a:effectLst/>
                        </a:rPr>
                        <a:t>高残</a:t>
                      </a:r>
                      <a:endParaRPr lang="en-US" altLang="zh-CN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保险金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全方位意外</a:t>
                      </a:r>
                      <a:br>
                        <a:rPr lang="en-US" altLang="zh-CN" sz="1600" b="1" u="none" strike="noStrike" dirty="0">
                          <a:effectLst/>
                        </a:rPr>
                      </a:br>
                      <a:r>
                        <a:rPr lang="zh-CN" altLang="en-US" sz="1600" b="1" u="none" strike="noStrike" dirty="0">
                          <a:effectLst/>
                        </a:rPr>
                        <a:t>身价保障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41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140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566.2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10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50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700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1280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60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835.8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1655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30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1177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2030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9660" y="3477413"/>
            <a:ext cx="2285707" cy="1410165"/>
          </a:xfrm>
          <a:prstGeom prst="rect">
            <a:avLst/>
          </a:prstGeom>
        </p:spPr>
      </p:pic>
      <p:sp>
        <p:nvSpPr>
          <p:cNvPr id="17" name="Rectangle 668"/>
          <p:cNvSpPr>
            <a:spLocks noChangeArrowheads="1"/>
          </p:cNvSpPr>
          <p:nvPr/>
        </p:nvSpPr>
        <p:spPr bwMode="auto">
          <a:xfrm>
            <a:off x="5000878" y="1412437"/>
            <a:ext cx="5237257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②终身身价递增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   </a:t>
            </a:r>
            <a:endParaRPr kumimoji="0" lang="zh-CN" altLang="zh-CN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000879" y="1946297"/>
          <a:ext cx="3838322" cy="294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8155"/>
                <a:gridCol w="640129"/>
                <a:gridCol w="1280259"/>
                <a:gridCol w="1149779"/>
              </a:tblGrid>
              <a:tr h="7327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保单</a:t>
                      </a:r>
                      <a:endParaRPr lang="en-US" altLang="zh-CN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年度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年龄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身故</a:t>
                      </a:r>
                      <a:r>
                        <a:rPr lang="en-US" altLang="zh-CN" sz="1200" b="1" u="none" strike="noStrike" dirty="0">
                          <a:effectLst/>
                        </a:rPr>
                        <a:t>/</a:t>
                      </a:r>
                      <a:r>
                        <a:rPr lang="zh-CN" altLang="en-US" sz="1200" b="1" u="none" strike="noStrike" dirty="0">
                          <a:effectLst/>
                        </a:rPr>
                        <a:t>高残</a:t>
                      </a:r>
                      <a:endParaRPr lang="en-US" altLang="zh-CN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保险金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</a:rPr>
                        <a:t>全方位意外</a:t>
                      </a:r>
                      <a:br>
                        <a:rPr lang="en-US" altLang="zh-CN" sz="1200" b="1" u="none" strike="noStrike" dirty="0">
                          <a:effectLst/>
                        </a:rPr>
                      </a:br>
                      <a:r>
                        <a:rPr lang="zh-CN" altLang="en-US" sz="1200" b="1" u="none" strike="noStrike" dirty="0">
                          <a:effectLst/>
                        </a:rPr>
                        <a:t>身价保障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5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</a:t>
                      </a:r>
                      <a:endParaRPr lang="en-US" altLang="zh-CN" sz="12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41</a:t>
                      </a:r>
                      <a:endParaRPr lang="en-US" altLang="zh-CN" sz="12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</a:rPr>
                        <a:t>140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万</a:t>
                      </a:r>
                      <a:endParaRPr lang="en-US" altLang="zh-CN" sz="14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987</a:t>
                      </a:r>
                      <a:r>
                        <a:rPr lang="zh-CN" alt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endParaRPr lang="en-US" altLang="zh-CN" sz="18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10</a:t>
                      </a:r>
                      <a:endParaRPr lang="en-US" altLang="zh-CN" sz="12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50</a:t>
                      </a:r>
                      <a:endParaRPr lang="en-US" altLang="zh-CN" sz="12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</a:rPr>
                        <a:t>700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 </a:t>
                      </a:r>
                      <a:endParaRPr lang="en-US" altLang="zh-CN" sz="14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1547</a:t>
                      </a:r>
                      <a:r>
                        <a:rPr lang="zh-CN" alt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20</a:t>
                      </a:r>
                      <a:endParaRPr lang="en-US" altLang="zh-CN" sz="12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60</a:t>
                      </a:r>
                      <a:endParaRPr lang="en-US" altLang="zh-CN" sz="12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</a:rPr>
                        <a:t>755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400" b="1" u="none" strike="noStrike" dirty="0">
                          <a:effectLst/>
                        </a:rPr>
                        <a:t> </a:t>
                      </a:r>
                      <a:endParaRPr lang="en-US" altLang="zh-CN" sz="14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1602</a:t>
                      </a:r>
                      <a:r>
                        <a:rPr lang="zh-CN" alt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13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30</a:t>
                      </a:r>
                      <a:endParaRPr lang="en-US" altLang="zh-CN" sz="12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</a:rPr>
                        <a:t>70</a:t>
                      </a:r>
                      <a:endParaRPr lang="en-US" altLang="zh-CN" sz="12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</a:rPr>
                        <a:t>1014</a:t>
                      </a:r>
                      <a:r>
                        <a:rPr lang="zh-CN" altLang="en-US" sz="1400" b="1" u="none" strike="noStrike" dirty="0">
                          <a:effectLst/>
                        </a:rPr>
                        <a:t>万</a:t>
                      </a:r>
                      <a:endParaRPr lang="en-US" altLang="zh-CN" sz="14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1861</a:t>
                      </a:r>
                      <a:r>
                        <a:rPr lang="zh-CN" altLang="en-US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288758" y="943276"/>
            <a:ext cx="503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例如：鑫先生，</a:t>
            </a:r>
            <a:r>
              <a:rPr lang="en-US" altLang="zh-CN" sz="1800" dirty="0"/>
              <a:t>40</a:t>
            </a:r>
            <a:r>
              <a:rPr lang="zh-CN" altLang="en-US" sz="1800" dirty="0"/>
              <a:t>岁，年交保费</a:t>
            </a:r>
            <a:r>
              <a:rPr lang="en-US" altLang="zh-CN" sz="1800" dirty="0"/>
              <a:t>100</a:t>
            </a:r>
            <a:r>
              <a:rPr lang="zh-CN" altLang="en-US" sz="1800" dirty="0"/>
              <a:t>万，五年交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5" y="193973"/>
            <a:ext cx="576553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（一）</a:t>
            </a:r>
            <a:r>
              <a:rPr lang="zh-CN" altLang="en-US" sz="3200" b="1" dirty="0">
                <a:solidFill>
                  <a:schemeClr val="bg1"/>
                </a:solidFill>
              </a:rPr>
              <a:t>臻高，保障倍至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668"/>
          <p:cNvSpPr>
            <a:spLocks noChangeArrowheads="1"/>
          </p:cNvSpPr>
          <p:nvPr/>
        </p:nvSpPr>
        <p:spPr bwMode="auto">
          <a:xfrm>
            <a:off x="12663506" y="193973"/>
            <a:ext cx="5237257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eaLnBrk="0" hangingPunct="0"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②终身身价递增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   </a:t>
            </a:r>
            <a:r>
              <a:rPr kumimoji="0" lang="zh-CN" alt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越老越值钱、越老越有钱</a:t>
            </a:r>
            <a:endParaRPr kumimoji="0" lang="zh-CN" altLang="zh-CN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962368" y="1451169"/>
          <a:ext cx="4569079" cy="3031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/>
                <a:gridCol w="762000"/>
                <a:gridCol w="1524000"/>
                <a:gridCol w="1368679"/>
              </a:tblGrid>
              <a:tr h="85921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保单</a:t>
                      </a:r>
                      <a:endParaRPr lang="en-US" altLang="zh-CN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年度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年龄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身故</a:t>
                      </a:r>
                      <a:r>
                        <a:rPr lang="en-US" altLang="zh-CN" sz="1600" b="1" u="none" strike="noStrike" dirty="0">
                          <a:effectLst/>
                        </a:rPr>
                        <a:t>/</a:t>
                      </a:r>
                      <a:r>
                        <a:rPr lang="zh-CN" altLang="en-US" sz="1600" b="1" u="none" strike="noStrike" dirty="0">
                          <a:effectLst/>
                        </a:rPr>
                        <a:t>高残</a:t>
                      </a:r>
                      <a:endParaRPr lang="en-US" altLang="zh-CN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保险金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全方位意外</a:t>
                      </a:r>
                      <a:br>
                        <a:rPr lang="en-US" altLang="zh-CN" sz="1600" b="1" u="none" strike="noStrike" dirty="0">
                          <a:effectLst/>
                        </a:rPr>
                      </a:br>
                      <a:r>
                        <a:rPr lang="zh-CN" altLang="en-US" sz="1600" b="1" u="none" strike="noStrike" dirty="0">
                          <a:effectLst/>
                        </a:rPr>
                        <a:t>身价保障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41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140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566.2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10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50</a:t>
                      </a:r>
                      <a:endParaRPr lang="en-US" altLang="zh-CN" sz="1600" b="0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700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1280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60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835.8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r>
                        <a:rPr lang="en-US" altLang="zh-CN" sz="1800" b="1" u="none" strike="noStrike" dirty="0">
                          <a:effectLst/>
                        </a:rPr>
                        <a:t> 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1655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30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70</a:t>
                      </a:r>
                      <a:endParaRPr lang="en-US" altLang="zh-CN" sz="1600" b="0" i="0" u="none" strike="noStrike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effectLst/>
                        </a:rPr>
                        <a:t>1177</a:t>
                      </a:r>
                      <a:r>
                        <a:rPr lang="zh-CN" altLang="en-US" sz="1800" b="1" u="none" strike="noStrike" dirty="0">
                          <a:effectLst/>
                        </a:rPr>
                        <a:t>万</a:t>
                      </a:r>
                      <a:endParaRPr lang="en-US" altLang="zh-CN" sz="1800" b="1" i="0" u="none" strike="noStrike" dirty="0"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2030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万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altLang="zh-CN" sz="2400" b="1" i="0" u="none" strike="noStrike" dirty="0">
                        <a:solidFill>
                          <a:srgbClr val="C00000"/>
                        </a:solidFill>
                        <a:effectLst/>
                        <a:latin typeface="Courier New" panose="02070309020205020404" pitchFamily="49" charset="0"/>
                        <a:ea typeface="宋体" panose="02010600030101010101" pitchFamily="2" charset="-122"/>
                      </a:endParaRPr>
                    </a:p>
                  </a:txBody>
                  <a:tcPr marL="5274" marR="5274" marT="52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2" name="组合 51"/>
          <p:cNvGrpSpPr/>
          <p:nvPr/>
        </p:nvGrpSpPr>
        <p:grpSpPr>
          <a:xfrm>
            <a:off x="3199671" y="1800905"/>
            <a:ext cx="2694573" cy="1691285"/>
            <a:chOff x="2768372" y="1783419"/>
            <a:chExt cx="2694573" cy="1691285"/>
          </a:xfrm>
        </p:grpSpPr>
        <p:grpSp>
          <p:nvGrpSpPr>
            <p:cNvPr id="51" name="组合 50"/>
            <p:cNvGrpSpPr/>
            <p:nvPr/>
          </p:nvGrpSpPr>
          <p:grpSpPr>
            <a:xfrm>
              <a:off x="2768372" y="1921877"/>
              <a:ext cx="709176" cy="1390718"/>
              <a:chOff x="2648365" y="1921877"/>
              <a:chExt cx="829183" cy="1390718"/>
            </a:xfrm>
          </p:grpSpPr>
          <p:sp>
            <p:nvSpPr>
              <p:cNvPr id="15" name="MH_Other_2"/>
              <p:cNvSpPr/>
              <p:nvPr>
                <p:custDataLst>
                  <p:tags r:id="rId1"/>
                </p:custDataLst>
              </p:nvPr>
            </p:nvSpPr>
            <p:spPr>
              <a:xfrm flipH="1">
                <a:off x="2648365" y="1921877"/>
                <a:ext cx="829183" cy="178230"/>
              </a:xfrm>
              <a:custGeom>
                <a:avLst/>
                <a:gdLst>
                  <a:gd name="connsiteX0" fmla="*/ 0 w 1190172"/>
                  <a:gd name="connsiteY0" fmla="*/ 217715 h 217715"/>
                  <a:gd name="connsiteX1" fmla="*/ 159657 w 1190172"/>
                  <a:gd name="connsiteY1" fmla="*/ 0 h 217715"/>
                  <a:gd name="connsiteX2" fmla="*/ 1190172 w 1190172"/>
                  <a:gd name="connsiteY2" fmla="*/ 0 h 21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72" h="217715">
                    <a:moveTo>
                      <a:pt x="0" y="217715"/>
                    </a:moveTo>
                    <a:lnTo>
                      <a:pt x="159657" y="0"/>
                    </a:lnTo>
                    <a:lnTo>
                      <a:pt x="1190172" y="0"/>
                    </a:lnTo>
                  </a:path>
                </a:pathLst>
              </a:custGeom>
              <a:noFill/>
              <a:ln>
                <a:solidFill>
                  <a:srgbClr val="C0C0C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MH_Other_4"/>
              <p:cNvSpPr/>
              <p:nvPr>
                <p:custDataLst>
                  <p:tags r:id="rId2"/>
                </p:custDataLst>
              </p:nvPr>
            </p:nvSpPr>
            <p:spPr>
              <a:xfrm flipH="1" flipV="1">
                <a:off x="2648365" y="3134365"/>
                <a:ext cx="829183" cy="178230"/>
              </a:xfrm>
              <a:custGeom>
                <a:avLst/>
                <a:gdLst>
                  <a:gd name="connsiteX0" fmla="*/ 0 w 1190172"/>
                  <a:gd name="connsiteY0" fmla="*/ 217715 h 217715"/>
                  <a:gd name="connsiteX1" fmla="*/ 159657 w 1190172"/>
                  <a:gd name="connsiteY1" fmla="*/ 0 h 217715"/>
                  <a:gd name="connsiteX2" fmla="*/ 1190172 w 1190172"/>
                  <a:gd name="connsiteY2" fmla="*/ 0 h 21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72" h="217715">
                    <a:moveTo>
                      <a:pt x="0" y="217715"/>
                    </a:moveTo>
                    <a:lnTo>
                      <a:pt x="159657" y="0"/>
                    </a:lnTo>
                    <a:lnTo>
                      <a:pt x="1190172" y="0"/>
                    </a:lnTo>
                  </a:path>
                </a:pathLst>
              </a:custGeom>
              <a:noFill/>
              <a:ln>
                <a:solidFill>
                  <a:srgbClr val="C0C0C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3090782" y="1783419"/>
              <a:ext cx="2372163" cy="1691285"/>
              <a:chOff x="3090782" y="1783419"/>
              <a:chExt cx="2794824" cy="1691285"/>
            </a:xfrm>
          </p:grpSpPr>
          <p:sp>
            <p:nvSpPr>
              <p:cNvPr id="4" name="MH_Other_1"/>
              <p:cNvSpPr/>
              <p:nvPr>
                <p:custDataLst>
                  <p:tags r:id="rId3"/>
                </p:custDataLst>
              </p:nvPr>
            </p:nvSpPr>
            <p:spPr>
              <a:xfrm>
                <a:off x="5054865" y="1921877"/>
                <a:ext cx="830741" cy="178230"/>
              </a:xfrm>
              <a:custGeom>
                <a:avLst/>
                <a:gdLst>
                  <a:gd name="connsiteX0" fmla="*/ 0 w 1190172"/>
                  <a:gd name="connsiteY0" fmla="*/ 217715 h 217715"/>
                  <a:gd name="connsiteX1" fmla="*/ 159657 w 1190172"/>
                  <a:gd name="connsiteY1" fmla="*/ 0 h 217715"/>
                  <a:gd name="connsiteX2" fmla="*/ 1190172 w 1190172"/>
                  <a:gd name="connsiteY2" fmla="*/ 0 h 21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72" h="217715">
                    <a:moveTo>
                      <a:pt x="0" y="217715"/>
                    </a:moveTo>
                    <a:lnTo>
                      <a:pt x="159657" y="0"/>
                    </a:lnTo>
                    <a:lnTo>
                      <a:pt x="1190172" y="0"/>
                    </a:lnTo>
                  </a:path>
                </a:pathLst>
              </a:custGeom>
              <a:noFill/>
              <a:ln>
                <a:solidFill>
                  <a:srgbClr val="C0C0C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MH_Other_3"/>
              <p:cNvSpPr/>
              <p:nvPr>
                <p:custDataLst>
                  <p:tags r:id="rId4"/>
                </p:custDataLst>
              </p:nvPr>
            </p:nvSpPr>
            <p:spPr>
              <a:xfrm flipV="1">
                <a:off x="5054865" y="3134365"/>
                <a:ext cx="830741" cy="178230"/>
              </a:xfrm>
              <a:custGeom>
                <a:avLst/>
                <a:gdLst>
                  <a:gd name="connsiteX0" fmla="*/ 0 w 1190172"/>
                  <a:gd name="connsiteY0" fmla="*/ 217715 h 217715"/>
                  <a:gd name="connsiteX1" fmla="*/ 159657 w 1190172"/>
                  <a:gd name="connsiteY1" fmla="*/ 0 h 217715"/>
                  <a:gd name="connsiteX2" fmla="*/ 1190172 w 1190172"/>
                  <a:gd name="connsiteY2" fmla="*/ 0 h 21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72" h="217715">
                    <a:moveTo>
                      <a:pt x="0" y="217715"/>
                    </a:moveTo>
                    <a:lnTo>
                      <a:pt x="159657" y="0"/>
                    </a:lnTo>
                    <a:lnTo>
                      <a:pt x="1190172" y="0"/>
                    </a:lnTo>
                  </a:path>
                </a:pathLst>
              </a:custGeom>
              <a:noFill/>
              <a:ln>
                <a:solidFill>
                  <a:srgbClr val="C0C0C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MH_Other_5"/>
              <p:cNvSpPr/>
              <p:nvPr>
                <p:custDataLst>
                  <p:tags r:id="rId5"/>
                </p:custDataLst>
              </p:nvPr>
            </p:nvSpPr>
            <p:spPr>
              <a:xfrm>
                <a:off x="3090782" y="1783419"/>
                <a:ext cx="855866" cy="714378"/>
              </a:xfrm>
              <a:custGeom>
                <a:avLst/>
                <a:gdLst>
                  <a:gd name="connsiteX0" fmla="*/ 1090749 w 1090749"/>
                  <a:gd name="connsiteY0" fmla="*/ 0 h 1090749"/>
                  <a:gd name="connsiteX1" fmla="*/ 1090749 w 1090749"/>
                  <a:gd name="connsiteY1" fmla="*/ 520353 h 1090749"/>
                  <a:gd name="connsiteX2" fmla="*/ 1054097 w 1090749"/>
                  <a:gd name="connsiteY2" fmla="*/ 529777 h 1090749"/>
                  <a:gd name="connsiteX3" fmla="*/ 529777 w 1090749"/>
                  <a:gd name="connsiteY3" fmla="*/ 1054097 h 1090749"/>
                  <a:gd name="connsiteX4" fmla="*/ 520353 w 1090749"/>
                  <a:gd name="connsiteY4" fmla="*/ 1090749 h 1090749"/>
                  <a:gd name="connsiteX5" fmla="*/ 0 w 1090749"/>
                  <a:gd name="connsiteY5" fmla="*/ 1090749 h 1090749"/>
                  <a:gd name="connsiteX6" fmla="*/ 9646 w 1090749"/>
                  <a:gd name="connsiteY6" fmla="*/ 1027542 h 1090749"/>
                  <a:gd name="connsiteX7" fmla="*/ 1027542 w 1090749"/>
                  <a:gd name="connsiteY7" fmla="*/ 9646 h 1090749"/>
                  <a:gd name="connsiteX8" fmla="*/ 1090749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1090749" y="0"/>
                    </a:moveTo>
                    <a:lnTo>
                      <a:pt x="1090749" y="520353"/>
                    </a:lnTo>
                    <a:lnTo>
                      <a:pt x="1054097" y="529777"/>
                    </a:lnTo>
                    <a:cubicBezTo>
                      <a:pt x="804459" y="607423"/>
                      <a:pt x="607423" y="804459"/>
                      <a:pt x="529777" y="1054097"/>
                    </a:cubicBezTo>
                    <a:lnTo>
                      <a:pt x="520353" y="1090749"/>
                    </a:lnTo>
                    <a:lnTo>
                      <a:pt x="0" y="1090749"/>
                    </a:lnTo>
                    <a:lnTo>
                      <a:pt x="9646" y="1027542"/>
                    </a:lnTo>
                    <a:cubicBezTo>
                      <a:pt x="114196" y="516617"/>
                      <a:pt x="516617" y="114196"/>
                      <a:pt x="1027542" y="9646"/>
                    </a:cubicBezTo>
                    <a:lnTo>
                      <a:pt x="1090749" y="0"/>
                    </a:lnTo>
                    <a:close/>
                  </a:path>
                </a:pathLst>
              </a:custGeom>
              <a:solidFill>
                <a:srgbClr val="8F7DBA"/>
              </a:solidFill>
              <a:ln>
                <a:noFill/>
              </a:ln>
              <a:effectLst>
                <a:innerShdw blurRad="254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MH_Other_6"/>
              <p:cNvSpPr/>
              <p:nvPr>
                <p:custDataLst>
                  <p:tags r:id="rId6"/>
                </p:custDataLst>
              </p:nvPr>
            </p:nvSpPr>
            <p:spPr>
              <a:xfrm>
                <a:off x="4607079" y="1783419"/>
                <a:ext cx="855866" cy="714378"/>
              </a:xfrm>
              <a:custGeom>
                <a:avLst/>
                <a:gdLst>
                  <a:gd name="connsiteX0" fmla="*/ 0 w 1090749"/>
                  <a:gd name="connsiteY0" fmla="*/ 0 h 1090749"/>
                  <a:gd name="connsiteX1" fmla="*/ 63206 w 1090749"/>
                  <a:gd name="connsiteY1" fmla="*/ 9646 h 1090749"/>
                  <a:gd name="connsiteX2" fmla="*/ 1081102 w 1090749"/>
                  <a:gd name="connsiteY2" fmla="*/ 1027542 h 1090749"/>
                  <a:gd name="connsiteX3" fmla="*/ 1090749 w 1090749"/>
                  <a:gd name="connsiteY3" fmla="*/ 1090749 h 1090749"/>
                  <a:gd name="connsiteX4" fmla="*/ 570395 w 1090749"/>
                  <a:gd name="connsiteY4" fmla="*/ 1090749 h 1090749"/>
                  <a:gd name="connsiteX5" fmla="*/ 560971 w 1090749"/>
                  <a:gd name="connsiteY5" fmla="*/ 1054097 h 1090749"/>
                  <a:gd name="connsiteX6" fmla="*/ 36651 w 1090749"/>
                  <a:gd name="connsiteY6" fmla="*/ 529777 h 1090749"/>
                  <a:gd name="connsiteX7" fmla="*/ 0 w 1090749"/>
                  <a:gd name="connsiteY7" fmla="*/ 520353 h 1090749"/>
                  <a:gd name="connsiteX8" fmla="*/ 0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0" y="0"/>
                    </a:moveTo>
                    <a:lnTo>
                      <a:pt x="63206" y="9646"/>
                    </a:lnTo>
                    <a:cubicBezTo>
                      <a:pt x="574131" y="114196"/>
                      <a:pt x="976552" y="516617"/>
                      <a:pt x="1081102" y="1027542"/>
                    </a:cubicBezTo>
                    <a:lnTo>
                      <a:pt x="1090749" y="1090749"/>
                    </a:lnTo>
                    <a:lnTo>
                      <a:pt x="570395" y="1090749"/>
                    </a:lnTo>
                    <a:lnTo>
                      <a:pt x="560971" y="1054097"/>
                    </a:lnTo>
                    <a:cubicBezTo>
                      <a:pt x="483326" y="804459"/>
                      <a:pt x="286290" y="607423"/>
                      <a:pt x="36651" y="529777"/>
                    </a:cubicBezTo>
                    <a:lnTo>
                      <a:pt x="0" y="5203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A2D9"/>
              </a:solidFill>
              <a:ln>
                <a:noFill/>
              </a:ln>
              <a:effectLst>
                <a:innerShdw blurRad="254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MH_Other_7"/>
              <p:cNvSpPr/>
              <p:nvPr>
                <p:custDataLst>
                  <p:tags r:id="rId7"/>
                </p:custDataLst>
              </p:nvPr>
            </p:nvSpPr>
            <p:spPr>
              <a:xfrm>
                <a:off x="3090782" y="2760326"/>
                <a:ext cx="855866" cy="714378"/>
              </a:xfrm>
              <a:custGeom>
                <a:avLst/>
                <a:gdLst>
                  <a:gd name="connsiteX0" fmla="*/ 0 w 1090749"/>
                  <a:gd name="connsiteY0" fmla="*/ 0 h 1090749"/>
                  <a:gd name="connsiteX1" fmla="*/ 520353 w 1090749"/>
                  <a:gd name="connsiteY1" fmla="*/ 0 h 1090749"/>
                  <a:gd name="connsiteX2" fmla="*/ 529777 w 1090749"/>
                  <a:gd name="connsiteY2" fmla="*/ 36651 h 1090749"/>
                  <a:gd name="connsiteX3" fmla="*/ 1054097 w 1090749"/>
                  <a:gd name="connsiteY3" fmla="*/ 560971 h 1090749"/>
                  <a:gd name="connsiteX4" fmla="*/ 1090749 w 1090749"/>
                  <a:gd name="connsiteY4" fmla="*/ 570395 h 1090749"/>
                  <a:gd name="connsiteX5" fmla="*/ 1090749 w 1090749"/>
                  <a:gd name="connsiteY5" fmla="*/ 1090749 h 1090749"/>
                  <a:gd name="connsiteX6" fmla="*/ 1027542 w 1090749"/>
                  <a:gd name="connsiteY6" fmla="*/ 1081102 h 1090749"/>
                  <a:gd name="connsiteX7" fmla="*/ 9646 w 1090749"/>
                  <a:gd name="connsiteY7" fmla="*/ 63206 h 1090749"/>
                  <a:gd name="connsiteX8" fmla="*/ 0 w 1090749"/>
                  <a:gd name="connsiteY8" fmla="*/ 0 h 10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9" h="1090749">
                    <a:moveTo>
                      <a:pt x="0" y="0"/>
                    </a:moveTo>
                    <a:lnTo>
                      <a:pt x="520353" y="0"/>
                    </a:lnTo>
                    <a:lnTo>
                      <a:pt x="529777" y="36651"/>
                    </a:lnTo>
                    <a:cubicBezTo>
                      <a:pt x="607423" y="286290"/>
                      <a:pt x="804459" y="483326"/>
                      <a:pt x="1054097" y="560971"/>
                    </a:cubicBezTo>
                    <a:lnTo>
                      <a:pt x="1090749" y="570395"/>
                    </a:lnTo>
                    <a:lnTo>
                      <a:pt x="1090749" y="1090749"/>
                    </a:lnTo>
                    <a:lnTo>
                      <a:pt x="1027542" y="1081102"/>
                    </a:lnTo>
                    <a:cubicBezTo>
                      <a:pt x="516617" y="976552"/>
                      <a:pt x="114196" y="574131"/>
                      <a:pt x="9646" y="6320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8717"/>
              </a:solidFill>
              <a:ln>
                <a:noFill/>
              </a:ln>
              <a:effectLst>
                <a:innerShdw blurRad="254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MH_Other_8"/>
              <p:cNvSpPr/>
              <p:nvPr>
                <p:custDataLst>
                  <p:tags r:id="rId8"/>
                </p:custDataLst>
              </p:nvPr>
            </p:nvSpPr>
            <p:spPr>
              <a:xfrm>
                <a:off x="4607079" y="2760325"/>
                <a:ext cx="855865" cy="714377"/>
              </a:xfrm>
              <a:custGeom>
                <a:avLst/>
                <a:gdLst>
                  <a:gd name="connsiteX0" fmla="*/ 570395 w 1090748"/>
                  <a:gd name="connsiteY0" fmla="*/ 0 h 1090748"/>
                  <a:gd name="connsiteX1" fmla="*/ 1090748 w 1090748"/>
                  <a:gd name="connsiteY1" fmla="*/ 0 h 1090748"/>
                  <a:gd name="connsiteX2" fmla="*/ 1081102 w 1090748"/>
                  <a:gd name="connsiteY2" fmla="*/ 63206 h 1090748"/>
                  <a:gd name="connsiteX3" fmla="*/ 63206 w 1090748"/>
                  <a:gd name="connsiteY3" fmla="*/ 1081102 h 1090748"/>
                  <a:gd name="connsiteX4" fmla="*/ 0 w 1090748"/>
                  <a:gd name="connsiteY4" fmla="*/ 1090748 h 1090748"/>
                  <a:gd name="connsiteX5" fmla="*/ 0 w 1090748"/>
                  <a:gd name="connsiteY5" fmla="*/ 570395 h 1090748"/>
                  <a:gd name="connsiteX6" fmla="*/ 36651 w 1090748"/>
                  <a:gd name="connsiteY6" fmla="*/ 560971 h 1090748"/>
                  <a:gd name="connsiteX7" fmla="*/ 560971 w 1090748"/>
                  <a:gd name="connsiteY7" fmla="*/ 36651 h 1090748"/>
                  <a:gd name="connsiteX8" fmla="*/ 570395 w 1090748"/>
                  <a:gd name="connsiteY8" fmla="*/ 0 h 1090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0748" h="1090748">
                    <a:moveTo>
                      <a:pt x="570395" y="0"/>
                    </a:moveTo>
                    <a:lnTo>
                      <a:pt x="1090748" y="0"/>
                    </a:lnTo>
                    <a:lnTo>
                      <a:pt x="1081102" y="63206"/>
                    </a:lnTo>
                    <a:cubicBezTo>
                      <a:pt x="976552" y="574131"/>
                      <a:pt x="574131" y="976552"/>
                      <a:pt x="63206" y="1081102"/>
                    </a:cubicBezTo>
                    <a:lnTo>
                      <a:pt x="0" y="1090748"/>
                    </a:lnTo>
                    <a:lnTo>
                      <a:pt x="0" y="570395"/>
                    </a:lnTo>
                    <a:lnTo>
                      <a:pt x="36651" y="560971"/>
                    </a:lnTo>
                    <a:cubicBezTo>
                      <a:pt x="286290" y="483326"/>
                      <a:pt x="483326" y="286290"/>
                      <a:pt x="560971" y="36651"/>
                    </a:cubicBezTo>
                    <a:lnTo>
                      <a:pt x="570395" y="0"/>
                    </a:lnTo>
                    <a:close/>
                  </a:path>
                </a:pathLst>
              </a:custGeom>
              <a:solidFill>
                <a:srgbClr val="74A127"/>
              </a:solidFill>
              <a:ln>
                <a:noFill/>
              </a:ln>
              <a:effectLst>
                <a:innerShdw blurRad="254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799251" y="959939"/>
            <a:ext cx="2484250" cy="207356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142984" y="2588959"/>
            <a:ext cx="1653316" cy="137999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002071" y="1179060"/>
            <a:ext cx="1993405" cy="16638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090466" y="2528120"/>
            <a:ext cx="1993405" cy="166386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435026" y="2354834"/>
            <a:ext cx="1404991" cy="51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乘坐水上交通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53526" y="2381032"/>
            <a:ext cx="1986506" cy="30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乘坐机动车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网约车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767275" y="3691163"/>
            <a:ext cx="1404991" cy="51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乘坐民航飞机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53527" y="3758599"/>
            <a:ext cx="1653316" cy="30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乘坐轨道交通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913675" y="1486493"/>
            <a:ext cx="651996" cy="572819"/>
            <a:chOff x="843673" y="2345941"/>
            <a:chExt cx="907603" cy="955314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843673" y="2345941"/>
              <a:ext cx="907603" cy="907603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954023" y="2441789"/>
              <a:ext cx="784552" cy="85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</a:rPr>
                <a:t>保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13675" y="2987245"/>
            <a:ext cx="651996" cy="572819"/>
            <a:chOff x="843673" y="2345941"/>
            <a:chExt cx="907603" cy="955314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843673" y="2345941"/>
              <a:ext cx="907603" cy="90760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4023" y="2441789"/>
              <a:ext cx="784552" cy="85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</a:rPr>
                <a:t>保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343998" y="1341950"/>
            <a:ext cx="651996" cy="572819"/>
            <a:chOff x="843673" y="2345941"/>
            <a:chExt cx="907603" cy="955314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843673" y="2345941"/>
              <a:ext cx="907603" cy="907603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4023" y="2441789"/>
              <a:ext cx="784552" cy="85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</a:rPr>
                <a:t>保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432250" y="2806269"/>
            <a:ext cx="651996" cy="572819"/>
            <a:chOff x="843673" y="2345941"/>
            <a:chExt cx="907603" cy="95531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3" cstate="email"/>
            <a:stretch>
              <a:fillRect/>
            </a:stretch>
          </p:blipFill>
          <p:spPr>
            <a:xfrm>
              <a:off x="843673" y="2345941"/>
              <a:ext cx="907603" cy="907603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954023" y="2441789"/>
              <a:ext cx="784552" cy="859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C00000"/>
                  </a:solidFill>
                </a:rPr>
                <a:t>保</a:t>
              </a:r>
              <a:endParaRPr lang="zh-CN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2335521" y="2323525"/>
            <a:ext cx="4379192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客运交通额外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倍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基本保额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403575" y="1012205"/>
            <a:ext cx="4723064" cy="404127"/>
          </a:xfrm>
          <a:prstGeom prst="rect">
            <a:avLst/>
          </a:prstGeom>
          <a:noFill/>
          <a:ln w="19050">
            <a:solidFill>
              <a:srgbClr val="B624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18-75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岁，交通意外身故保障全覆盖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66090" y="4067810"/>
            <a:ext cx="8117840" cy="93027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以中年人为例，上有老下有小，是全家的顶梁柱，同时还有房贷、车贷等压力，一旦遭遇不幸，对家人注定是致命打击。而加持了意外身故保障，将留给家人一份有力的经济支撑，不至于让家庭瞬间陷入困境。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意外保障是帮助家庭抵御人生最突发的残酷风险。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75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岁前的保障覆盖了人生中经济压力最大的阶段。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贵宾答谢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777875" y="1386840"/>
            <a:ext cx="7760970" cy="2633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8885" y="176530"/>
            <a:ext cx="7049135" cy="1210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5" y="193973"/>
            <a:ext cx="681083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（二）</a:t>
            </a:r>
            <a:r>
              <a:rPr lang="zh-CN" altLang="en-US" sz="3200" b="1" dirty="0">
                <a:solidFill>
                  <a:schemeClr val="bg1"/>
                </a:solidFill>
              </a:rPr>
              <a:t>臻稳，持续增长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8944" y="1422400"/>
          <a:ext cx="3814255" cy="3484933"/>
        </p:xfrm>
        <a:graphic>
          <a:graphicData uri="http://schemas.openxmlformats.org/drawingml/2006/table">
            <a:tbl>
              <a:tblPr/>
              <a:tblGrid>
                <a:gridCol w="1112508"/>
                <a:gridCol w="1112508"/>
                <a:gridCol w="1589239"/>
              </a:tblGrid>
              <a:tr h="2283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保单年度</a:t>
                      </a:r>
                      <a:endParaRPr lang="zh-CN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年末年龄</a:t>
                      </a:r>
                      <a:endParaRPr lang="zh-CN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现金价值</a:t>
                      </a:r>
                      <a:endParaRPr lang="zh-CN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9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5053000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5198000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5346000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1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5499000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5657000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6527000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7557000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8756000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10146000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11757000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13629000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15799000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18314000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21227000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08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24602000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3952113" y="1422400"/>
          <a:ext cx="4906137" cy="3527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箭头: 右 5"/>
          <p:cNvSpPr/>
          <p:nvPr/>
        </p:nvSpPr>
        <p:spPr>
          <a:xfrm rot="20048724">
            <a:off x="4515477" y="2336825"/>
            <a:ext cx="3176354" cy="469849"/>
          </a:xfrm>
          <a:prstGeom prst="rightArrow">
            <a:avLst>
              <a:gd name="adj1" fmla="val 50000"/>
              <a:gd name="adj2" fmla="val 1215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 rot="20031986">
            <a:off x="4360575" y="1998245"/>
            <a:ext cx="312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现金价值逐年递增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944" y="943276"/>
            <a:ext cx="51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例如：鑫先生，</a:t>
            </a:r>
            <a:r>
              <a:rPr lang="en-US" altLang="zh-CN" sz="1800" dirty="0"/>
              <a:t>40</a:t>
            </a:r>
            <a:r>
              <a:rPr lang="zh-CN" altLang="en-US" sz="1800" dirty="0"/>
              <a:t>岁，年交保费</a:t>
            </a:r>
            <a:r>
              <a:rPr lang="en-US" altLang="zh-CN" sz="1800" dirty="0"/>
              <a:t>100</a:t>
            </a:r>
            <a:r>
              <a:rPr lang="zh-CN" altLang="en-US" sz="1800" dirty="0"/>
              <a:t>万，五年交</a:t>
            </a:r>
            <a:endParaRPr lang="zh-CN" altLang="en-US" sz="1800" dirty="0"/>
          </a:p>
        </p:txBody>
      </p:sp>
      <p:sp>
        <p:nvSpPr>
          <p:cNvPr id="2" name="文本框 1"/>
          <p:cNvSpPr txBox="1"/>
          <p:nvPr/>
        </p:nvSpPr>
        <p:spPr>
          <a:xfrm>
            <a:off x="4110355" y="4654550"/>
            <a:ext cx="923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46</a:t>
            </a:r>
            <a:endParaRPr lang="en-US" altLang="zh-CN" sz="1000"/>
          </a:p>
        </p:txBody>
      </p:sp>
      <p:sp>
        <p:nvSpPr>
          <p:cNvPr id="9" name="文本框 8"/>
          <p:cNvSpPr txBox="1"/>
          <p:nvPr/>
        </p:nvSpPr>
        <p:spPr>
          <a:xfrm>
            <a:off x="4501515" y="4658995"/>
            <a:ext cx="4108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50</a:t>
            </a:r>
            <a:endParaRPr lang="en-US" altLang="zh-CN" sz="1000"/>
          </a:p>
        </p:txBody>
      </p:sp>
      <p:sp>
        <p:nvSpPr>
          <p:cNvPr id="11" name="文本框 10"/>
          <p:cNvSpPr txBox="1"/>
          <p:nvPr/>
        </p:nvSpPr>
        <p:spPr>
          <a:xfrm>
            <a:off x="4886325" y="4666615"/>
            <a:ext cx="5048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55</a:t>
            </a:r>
            <a:endParaRPr lang="en-US" altLang="zh-CN" sz="1000"/>
          </a:p>
        </p:txBody>
      </p:sp>
      <p:sp>
        <p:nvSpPr>
          <p:cNvPr id="12" name="文本框 11"/>
          <p:cNvSpPr txBox="1"/>
          <p:nvPr/>
        </p:nvSpPr>
        <p:spPr>
          <a:xfrm>
            <a:off x="5287010" y="4665980"/>
            <a:ext cx="5588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60</a:t>
            </a:r>
            <a:endParaRPr lang="en-US" altLang="zh-CN" sz="1000"/>
          </a:p>
        </p:txBody>
      </p:sp>
      <p:sp>
        <p:nvSpPr>
          <p:cNvPr id="13" name="文本框 12"/>
          <p:cNvSpPr txBox="1"/>
          <p:nvPr/>
        </p:nvSpPr>
        <p:spPr>
          <a:xfrm>
            <a:off x="5664835" y="4663440"/>
            <a:ext cx="744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65</a:t>
            </a:r>
            <a:endParaRPr lang="en-US" altLang="zh-CN" sz="1000"/>
          </a:p>
        </p:txBody>
      </p:sp>
      <p:sp>
        <p:nvSpPr>
          <p:cNvPr id="14" name="文本框 13"/>
          <p:cNvSpPr txBox="1"/>
          <p:nvPr/>
        </p:nvSpPr>
        <p:spPr>
          <a:xfrm>
            <a:off x="6051550" y="4671695"/>
            <a:ext cx="4997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70</a:t>
            </a:r>
            <a:endParaRPr lang="en-US" altLang="zh-CN" sz="1000"/>
          </a:p>
        </p:txBody>
      </p:sp>
      <p:sp>
        <p:nvSpPr>
          <p:cNvPr id="15" name="文本框 14"/>
          <p:cNvSpPr txBox="1"/>
          <p:nvPr/>
        </p:nvSpPr>
        <p:spPr>
          <a:xfrm>
            <a:off x="6447790" y="4675505"/>
            <a:ext cx="3797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75</a:t>
            </a:r>
            <a:endParaRPr lang="en-US" altLang="zh-CN" sz="1000"/>
          </a:p>
        </p:txBody>
      </p:sp>
      <p:sp>
        <p:nvSpPr>
          <p:cNvPr id="16" name="文本框 15"/>
          <p:cNvSpPr txBox="1"/>
          <p:nvPr/>
        </p:nvSpPr>
        <p:spPr>
          <a:xfrm>
            <a:off x="6831330" y="4683125"/>
            <a:ext cx="3657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80</a:t>
            </a:r>
            <a:endParaRPr lang="en-US" altLang="zh-CN" sz="1000"/>
          </a:p>
        </p:txBody>
      </p:sp>
      <p:sp>
        <p:nvSpPr>
          <p:cNvPr id="17" name="文本框 16"/>
          <p:cNvSpPr txBox="1"/>
          <p:nvPr/>
        </p:nvSpPr>
        <p:spPr>
          <a:xfrm>
            <a:off x="7215505" y="4684395"/>
            <a:ext cx="3435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85</a:t>
            </a:r>
            <a:endParaRPr lang="en-US" altLang="zh-CN" sz="1000"/>
          </a:p>
        </p:txBody>
      </p:sp>
      <p:sp>
        <p:nvSpPr>
          <p:cNvPr id="18" name="文本框 17"/>
          <p:cNvSpPr txBox="1"/>
          <p:nvPr/>
        </p:nvSpPr>
        <p:spPr>
          <a:xfrm>
            <a:off x="7591425" y="4689475"/>
            <a:ext cx="6311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90</a:t>
            </a:r>
            <a:endParaRPr lang="en-US" altLang="zh-CN" sz="1000"/>
          </a:p>
        </p:txBody>
      </p:sp>
      <p:sp>
        <p:nvSpPr>
          <p:cNvPr id="19" name="文本框 18"/>
          <p:cNvSpPr txBox="1"/>
          <p:nvPr/>
        </p:nvSpPr>
        <p:spPr>
          <a:xfrm>
            <a:off x="7999095" y="4684395"/>
            <a:ext cx="4070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95</a:t>
            </a:r>
            <a:endParaRPr lang="en-US" altLang="zh-CN" sz="1000"/>
          </a:p>
        </p:txBody>
      </p:sp>
      <p:sp>
        <p:nvSpPr>
          <p:cNvPr id="20" name="文本框 19"/>
          <p:cNvSpPr txBox="1"/>
          <p:nvPr/>
        </p:nvSpPr>
        <p:spPr>
          <a:xfrm>
            <a:off x="8330565" y="4679315"/>
            <a:ext cx="4508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100</a:t>
            </a:r>
            <a:endParaRPr lang="en-US" altLang="zh-CN"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5" y="193973"/>
            <a:ext cx="681083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（二）</a:t>
            </a:r>
            <a:r>
              <a:rPr lang="zh-CN" altLang="en-US" sz="3200" b="1" dirty="0">
                <a:solidFill>
                  <a:schemeClr val="bg1"/>
                </a:solidFill>
              </a:rPr>
              <a:t>臻稳，持续增长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文本框 6"/>
          <p:cNvSpPr txBox="1"/>
          <p:nvPr/>
        </p:nvSpPr>
        <p:spPr>
          <a:xfrm>
            <a:off x="559394" y="1536844"/>
            <a:ext cx="5059463" cy="1330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年：投入成本自由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1.51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2.02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50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年：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.66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倍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4.92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流程图: 磁盘 2"/>
          <p:cNvSpPr/>
          <p:nvPr/>
        </p:nvSpPr>
        <p:spPr>
          <a:xfrm>
            <a:off x="656837" y="3504426"/>
            <a:ext cx="782793" cy="568709"/>
          </a:xfrm>
          <a:prstGeom prst="flowChartMagneticDisk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箭头: 右 12"/>
          <p:cNvSpPr/>
          <p:nvPr/>
        </p:nvSpPr>
        <p:spPr>
          <a:xfrm>
            <a:off x="540987" y="4079373"/>
            <a:ext cx="8203060" cy="144517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539789" y="4250921"/>
            <a:ext cx="1016885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6"/>
          <p:cNvSpPr txBox="1"/>
          <p:nvPr/>
        </p:nvSpPr>
        <p:spPr>
          <a:xfrm>
            <a:off x="2313795" y="4250921"/>
            <a:ext cx="1016885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7"/>
          <p:cNvSpPr txBox="1"/>
          <p:nvPr/>
        </p:nvSpPr>
        <p:spPr>
          <a:xfrm>
            <a:off x="4134074" y="4242604"/>
            <a:ext cx="1016886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8"/>
          <p:cNvSpPr txBox="1"/>
          <p:nvPr/>
        </p:nvSpPr>
        <p:spPr>
          <a:xfrm>
            <a:off x="5877936" y="4232207"/>
            <a:ext cx="1016886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流程图: 磁盘 20"/>
          <p:cNvSpPr/>
          <p:nvPr/>
        </p:nvSpPr>
        <p:spPr>
          <a:xfrm>
            <a:off x="2431384" y="3274654"/>
            <a:ext cx="781710" cy="778727"/>
          </a:xfrm>
          <a:prstGeom prst="flowChartMagneticDisk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流程图: 磁盘 22"/>
          <p:cNvSpPr/>
          <p:nvPr/>
        </p:nvSpPr>
        <p:spPr>
          <a:xfrm>
            <a:off x="4274141" y="3009534"/>
            <a:ext cx="782793" cy="715305"/>
          </a:xfrm>
          <a:prstGeom prst="flowChartMagneticDisk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流程图: 磁盘 23"/>
          <p:cNvSpPr/>
          <p:nvPr/>
        </p:nvSpPr>
        <p:spPr>
          <a:xfrm>
            <a:off x="6006549" y="3296488"/>
            <a:ext cx="773049" cy="791202"/>
          </a:xfrm>
          <a:prstGeom prst="flowChartMagneticDisk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流程图: 磁盘 24"/>
          <p:cNvSpPr/>
          <p:nvPr/>
        </p:nvSpPr>
        <p:spPr>
          <a:xfrm>
            <a:off x="5997887" y="2507631"/>
            <a:ext cx="781710" cy="868914"/>
          </a:xfrm>
          <a:prstGeom prst="flowChartMagneticDisk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流程图: 磁盘 28"/>
          <p:cNvSpPr/>
          <p:nvPr/>
        </p:nvSpPr>
        <p:spPr>
          <a:xfrm>
            <a:off x="5993162" y="2988741"/>
            <a:ext cx="786435" cy="1098950"/>
          </a:xfrm>
          <a:prstGeom prst="flowChartMagneticDisk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流程图: 磁盘 21"/>
          <p:cNvSpPr/>
          <p:nvPr/>
        </p:nvSpPr>
        <p:spPr>
          <a:xfrm>
            <a:off x="4274141" y="3296488"/>
            <a:ext cx="782793" cy="791202"/>
          </a:xfrm>
          <a:prstGeom prst="flowChartMagneticDisk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584296" y="3718602"/>
            <a:ext cx="94086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505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9"/>
          <p:cNvSpPr txBox="1"/>
          <p:nvPr/>
        </p:nvSpPr>
        <p:spPr>
          <a:xfrm>
            <a:off x="2357759" y="3563688"/>
            <a:ext cx="9419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755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30"/>
          <p:cNvSpPr txBox="1"/>
          <p:nvPr/>
        </p:nvSpPr>
        <p:spPr>
          <a:xfrm>
            <a:off x="4186443" y="3251781"/>
            <a:ext cx="9419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1014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31"/>
          <p:cNvSpPr txBox="1"/>
          <p:nvPr/>
        </p:nvSpPr>
        <p:spPr>
          <a:xfrm>
            <a:off x="5925302" y="2864536"/>
            <a:ext cx="9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1831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箭头: 右 5"/>
          <p:cNvSpPr/>
          <p:nvPr/>
        </p:nvSpPr>
        <p:spPr>
          <a:xfrm rot="20272349">
            <a:off x="1552459" y="3563416"/>
            <a:ext cx="739081" cy="33909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箭头: 右 33"/>
          <p:cNvSpPr/>
          <p:nvPr/>
        </p:nvSpPr>
        <p:spPr>
          <a:xfrm rot="20272349">
            <a:off x="3414039" y="3331807"/>
            <a:ext cx="739081" cy="33909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箭头: 右 34"/>
          <p:cNvSpPr/>
          <p:nvPr/>
        </p:nvSpPr>
        <p:spPr>
          <a:xfrm rot="20272349">
            <a:off x="5200375" y="2869056"/>
            <a:ext cx="739081" cy="33909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9" name="矩形 9"/>
          <p:cNvSpPr/>
          <p:nvPr/>
        </p:nvSpPr>
        <p:spPr>
          <a:xfrm>
            <a:off x="540987" y="1020624"/>
            <a:ext cx="8315146" cy="523216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产品现金价值稳定增长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5"/>
          <p:cNvSpPr txBox="1"/>
          <p:nvPr/>
        </p:nvSpPr>
        <p:spPr>
          <a:xfrm>
            <a:off x="7477684" y="4232207"/>
            <a:ext cx="1015574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zh-CN" alt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箭头: 右 37"/>
          <p:cNvSpPr/>
          <p:nvPr/>
        </p:nvSpPr>
        <p:spPr>
          <a:xfrm rot="20272349">
            <a:off x="6828155" y="2389620"/>
            <a:ext cx="562079" cy="33909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2" name="流程图: 磁盘 32"/>
          <p:cNvSpPr/>
          <p:nvPr/>
        </p:nvSpPr>
        <p:spPr bwMode="auto">
          <a:xfrm>
            <a:off x="7498790" y="1240307"/>
            <a:ext cx="926316" cy="1048044"/>
          </a:xfrm>
          <a:prstGeom prst="flowChartMagneticDisk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4" name="流程图: 磁盘 26"/>
          <p:cNvSpPr/>
          <p:nvPr/>
        </p:nvSpPr>
        <p:spPr bwMode="auto">
          <a:xfrm>
            <a:off x="7495940" y="2546998"/>
            <a:ext cx="927266" cy="1540693"/>
          </a:xfrm>
          <a:prstGeom prst="flowChartMagneticDisk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499439" y="1884041"/>
            <a:ext cx="927266" cy="15370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36" name="文本框 35"/>
          <p:cNvSpPr txBox="1"/>
          <p:nvPr/>
        </p:nvSpPr>
        <p:spPr bwMode="auto">
          <a:xfrm>
            <a:off x="7402834" y="1646224"/>
            <a:ext cx="1129631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2460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5" y="193973"/>
            <a:ext cx="640443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（三）臻灵，掌控自如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17830" y="1612900"/>
            <a:ext cx="8308975" cy="2867025"/>
            <a:chOff x="410369" y="1976034"/>
            <a:chExt cx="8682038" cy="26288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0369" y="1976034"/>
              <a:ext cx="8682038" cy="2628863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>
              <a:off x="1052945" y="4045527"/>
              <a:ext cx="781396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65018" y="4331854"/>
              <a:ext cx="768465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417621" y="916444"/>
            <a:ext cx="809295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b="1" dirty="0">
                <a:solidFill>
                  <a:srgbClr val="B62426"/>
                </a:solidFill>
              </a:rPr>
              <a:t>优化条款，明确客户减保权益，在规定范围内最大限度保障客户减保比例。</a:t>
            </a:r>
            <a:endParaRPr lang="zh-CN" altLang="en-US" sz="1800" b="1" dirty="0">
              <a:solidFill>
                <a:srgbClr val="B6242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/>
          <p:cNvSpPr/>
          <p:nvPr>
            <p:custDataLst>
              <p:tags r:id="rId1"/>
            </p:custDataLst>
          </p:nvPr>
        </p:nvSpPr>
        <p:spPr>
          <a:xfrm>
            <a:off x="5224991" y="1244289"/>
            <a:ext cx="432798" cy="3204845"/>
          </a:xfrm>
          <a:prstGeom prst="round2SameRect">
            <a:avLst>
              <a:gd name="adj1" fmla="val 50000"/>
              <a:gd name="adj2" fmla="val 0"/>
            </a:avLst>
          </a:prstGeom>
          <a:solidFill>
            <a:sysClr val="window" lastClr="FFFFFF">
              <a:lumMod val="85000"/>
            </a:sys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695" y="193973"/>
            <a:ext cx="640443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（三）臻灵，掌控自如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47370" y="1226185"/>
          <a:ext cx="4121150" cy="3612515"/>
        </p:xfrm>
        <a:graphic>
          <a:graphicData uri="http://schemas.openxmlformats.org/drawingml/2006/table">
            <a:tbl>
              <a:tblPr/>
              <a:tblGrid>
                <a:gridCol w="879475"/>
                <a:gridCol w="1210945"/>
                <a:gridCol w="973455"/>
                <a:gridCol w="1057275"/>
              </a:tblGrid>
              <a:tr h="30226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保单年度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09" marR="6609" marT="6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年末年龄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09" marR="6609" marT="6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现金价值</a:t>
                      </a:r>
                      <a:endParaRPr lang="zh-CN" altLang="en-US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09" marR="6609" marT="6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ea"/>
                          <a:ea typeface="+mn-ea"/>
                        </a:rPr>
                        <a:t>可借款金额</a:t>
                      </a:r>
                      <a:endParaRPr lang="zh-CN" altLang="en-US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609" marR="6609" marT="66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5053000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4042400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5198000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4158400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5346000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4276800</a:t>
                      </a:r>
                      <a:endParaRPr lang="en-US" altLang="zh-CN" sz="1200" b="0" i="0" u="none" strike="noStrike" kern="120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5499000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4399200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5657000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4525600</a:t>
                      </a:r>
                      <a:endParaRPr lang="en-US" altLang="zh-CN" sz="1200" b="0" i="0" u="none" strike="noStrike" kern="120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6527000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5221600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7557000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6045600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8756000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7004800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10146000</a:t>
                      </a:r>
                      <a:endParaRPr lang="en-US" altLang="zh-CN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8116800</a:t>
                      </a:r>
                      <a:endParaRPr lang="en-US" altLang="zh-CN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11757000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9405600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13629000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10903200</a:t>
                      </a:r>
                      <a:endParaRPr lang="en-US" altLang="zh-CN" sz="1200" b="0" i="0" u="none" strike="noStrike" kern="120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15799000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12639200</a:t>
                      </a:r>
                      <a:endParaRPr lang="en-US" altLang="zh-CN" sz="1200" b="0" i="0" u="none" strike="noStrike" kern="120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18314000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14651200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21227000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16981600</a:t>
                      </a:r>
                      <a:endParaRPr lang="en-US" altLang="zh-CN" sz="1200" b="0" i="0" u="none" strike="noStrike" kern="120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24602000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19681600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Pentagon 5"/>
          <p:cNvSpPr/>
          <p:nvPr>
            <p:custDataLst>
              <p:tags r:id="rId3"/>
            </p:custDataLst>
          </p:nvPr>
        </p:nvSpPr>
        <p:spPr bwMode="auto">
          <a:xfrm>
            <a:off x="5224991" y="1691012"/>
            <a:ext cx="3054881" cy="54292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方式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：保单借款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9"/>
          <p:cNvSpPr/>
          <p:nvPr>
            <p:custDataLst>
              <p:tags r:id="rId4"/>
            </p:custDataLst>
          </p:nvPr>
        </p:nvSpPr>
        <p:spPr bwMode="auto">
          <a:xfrm>
            <a:off x="5224991" y="1691012"/>
            <a:ext cx="432798" cy="5429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Pentagon 6"/>
          <p:cNvSpPr/>
          <p:nvPr>
            <p:custDataLst>
              <p:tags r:id="rId5"/>
            </p:custDataLst>
          </p:nvPr>
        </p:nvSpPr>
        <p:spPr bwMode="auto">
          <a:xfrm>
            <a:off x="5224991" y="2575250"/>
            <a:ext cx="3054881" cy="54292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方式</a:t>
            </a:r>
            <a:r>
              <a:rPr lang="en-US" altLang="zh-CN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：</a:t>
            </a:r>
            <a:r>
              <a:rPr kumimoji="0" lang="zh-CN" altLang="en-GB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部分减保</a:t>
            </a:r>
            <a:endParaRPr kumimoji="0" lang="zh-CN" alt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Rectangle 10"/>
          <p:cNvSpPr/>
          <p:nvPr>
            <p:custDataLst>
              <p:tags r:id="rId6"/>
            </p:custDataLst>
          </p:nvPr>
        </p:nvSpPr>
        <p:spPr bwMode="auto">
          <a:xfrm>
            <a:off x="5224991" y="2575250"/>
            <a:ext cx="432798" cy="5429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Pentagon 7"/>
          <p:cNvSpPr/>
          <p:nvPr>
            <p:custDataLst>
              <p:tags r:id="rId7"/>
            </p:custDataLst>
          </p:nvPr>
        </p:nvSpPr>
        <p:spPr bwMode="auto">
          <a:xfrm>
            <a:off x="5224991" y="3459487"/>
            <a:ext cx="3054881" cy="544513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方式</a:t>
            </a:r>
            <a:r>
              <a:rPr lang="en-US" altLang="zh-CN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3</a:t>
            </a:r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：全部退还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ectangle 11"/>
          <p:cNvSpPr/>
          <p:nvPr>
            <p:custDataLst>
              <p:tags r:id="rId8"/>
            </p:custDataLst>
          </p:nvPr>
        </p:nvSpPr>
        <p:spPr bwMode="auto">
          <a:xfrm>
            <a:off x="5224991" y="3459487"/>
            <a:ext cx="432798" cy="54451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B30000">
              <a:shade val="50000"/>
            </a:srgbClr>
          </a:lnRef>
          <a:fillRef idx="1">
            <a:srgbClr val="B30000"/>
          </a:fillRef>
          <a:effectRef idx="0">
            <a:srgbClr val="B30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87209" y="820086"/>
            <a:ext cx="51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dirty="0"/>
              <a:t>例如：鑫先生，</a:t>
            </a:r>
            <a:r>
              <a:rPr lang="en-US" altLang="zh-CN" sz="1800" dirty="0"/>
              <a:t>40</a:t>
            </a:r>
            <a:r>
              <a:rPr lang="zh-CN" altLang="en-US" sz="1800" dirty="0"/>
              <a:t>岁，年交保费</a:t>
            </a:r>
            <a:r>
              <a:rPr lang="en-US" altLang="zh-CN" sz="1800" dirty="0"/>
              <a:t>100</a:t>
            </a:r>
            <a:r>
              <a:rPr lang="zh-CN" altLang="en-US" sz="1800" dirty="0"/>
              <a:t>万，五年交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6" y="193973"/>
            <a:ext cx="6677064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（四）臻多，传承永恒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7068" y="955563"/>
            <a:ext cx="8428080" cy="3889722"/>
            <a:chOff x="355604" y="1075423"/>
            <a:chExt cx="11113724" cy="5332452"/>
          </a:xfrm>
        </p:grpSpPr>
        <p:pic>
          <p:nvPicPr>
            <p:cNvPr id="4" name="Picture 2" descr="https://timgsa.baidu.com/timg?image&amp;quality=80&amp;size=b9999_10000&amp;sec=1513053755978&amp;di=a5c504fd58bd45abd45443ff85c69682&amp;imgtype=0&amp;src=http%3A%2F%2Fwww.rf.hk%2Fuploads%2Ff6e5a85c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8228094" y="3677839"/>
              <a:ext cx="3241234" cy="2730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43326" y="1075423"/>
              <a:ext cx="3426002" cy="27689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b="76628"/>
            <a:stretch>
              <a:fillRect/>
            </a:stretch>
          </p:blipFill>
          <p:spPr>
            <a:xfrm>
              <a:off x="355604" y="1313832"/>
              <a:ext cx="7687722" cy="1218254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416383" y="1924421"/>
            <a:ext cx="5671148" cy="22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/>
              <a:t>人寿保险体现的是人的生命价值。</a:t>
            </a:r>
            <a:endParaRPr lang="en-US" altLang="zh-C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/>
              <a:t>所有利益都是</a:t>
            </a:r>
            <a:r>
              <a:rPr lang="en-US" altLang="zh-CN" sz="2000" b="1" dirty="0">
                <a:solidFill>
                  <a:srgbClr val="B62426"/>
                </a:solidFill>
              </a:rPr>
              <a:t>100%</a:t>
            </a:r>
            <a:r>
              <a:rPr lang="zh-CN" altLang="en-US" sz="2000" b="1" dirty="0">
                <a:solidFill>
                  <a:srgbClr val="B62426"/>
                </a:solidFill>
              </a:rPr>
              <a:t>确定的</a:t>
            </a:r>
            <a:r>
              <a:rPr lang="zh-CN" altLang="en-US" sz="1800" dirty="0"/>
              <a:t>，受到法律保护；</a:t>
            </a:r>
            <a:endParaRPr lang="en-US" altLang="zh-C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B62426"/>
                </a:solidFill>
              </a:rPr>
              <a:t>受益人可更变</a:t>
            </a:r>
            <a:r>
              <a:rPr lang="zh-CN" altLang="en-US" sz="1800" dirty="0"/>
              <a:t>，根据意愿选择传承人；</a:t>
            </a:r>
            <a:endParaRPr lang="en-US" altLang="zh-CN" sz="18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800" dirty="0"/>
              <a:t>保单可对接</a:t>
            </a:r>
            <a:r>
              <a:rPr lang="zh-CN" altLang="en-US" sz="2000" b="1" dirty="0">
                <a:solidFill>
                  <a:srgbClr val="B62426"/>
                </a:solidFill>
              </a:rPr>
              <a:t>保险金信托</a:t>
            </a:r>
            <a:r>
              <a:rPr lang="zh-CN" altLang="en-US" sz="1800" dirty="0"/>
              <a:t>，能实现</a:t>
            </a:r>
            <a:r>
              <a:rPr lang="zh-CN" altLang="en-US" sz="1800" b="1" dirty="0"/>
              <a:t>子女婚前财富保全、家企债务隔离、防止继承人挥霍</a:t>
            </a:r>
            <a:r>
              <a:rPr lang="zh-CN" altLang="en-US" sz="1800" dirty="0"/>
              <a:t>等功能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6696" y="193973"/>
            <a:ext cx="6677064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914400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（四）臻多，传承永恒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12429" y="1011840"/>
            <a:ext cx="9154292" cy="3563538"/>
            <a:chOff x="1117266" y="1455540"/>
            <a:chExt cx="11679420" cy="4978438"/>
          </a:xfrm>
        </p:grpSpPr>
        <p:sp>
          <p:nvSpPr>
            <p:cNvPr id="2" name="文本框 1"/>
            <p:cNvSpPr txBox="1"/>
            <p:nvPr/>
          </p:nvSpPr>
          <p:spPr>
            <a:xfrm>
              <a:off x="1159743" y="1455540"/>
              <a:ext cx="11636943" cy="641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根据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2023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年中国最新统计：中国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人均预期寿命</a:t>
              </a:r>
              <a:r>
                <a:rPr lang="en-US" altLang="zh-CN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77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岁，女性寿命比男性高</a:t>
              </a:r>
              <a:r>
                <a:rPr kumimoji="0" lang="en-US" altLang="zh-CN" sz="18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</a:t>
              </a:r>
              <a:r>
                <a:rPr kumimoji="0" lang="zh-CN" altLang="en-US" sz="18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</a:t>
              </a:r>
              <a:endParaRPr kumimoji="0" lang="zh-CN" altLang="en-US" sz="1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10"/>
            <p:cNvSpPr/>
            <p:nvPr/>
          </p:nvSpPr>
          <p:spPr>
            <a:xfrm>
              <a:off x="5653627" y="4495052"/>
              <a:ext cx="1543050" cy="812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矩形 12"/>
            <p:cNvSpPr/>
            <p:nvPr/>
          </p:nvSpPr>
          <p:spPr>
            <a:xfrm>
              <a:off x="5653627" y="3366026"/>
              <a:ext cx="1543050" cy="812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79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19"/>
            <p:cNvSpPr/>
            <p:nvPr/>
          </p:nvSpPr>
          <p:spPr>
            <a:xfrm>
              <a:off x="5653627" y="5584455"/>
              <a:ext cx="1543050" cy="812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100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20"/>
            <p:cNvSpPr txBox="1"/>
            <p:nvPr/>
          </p:nvSpPr>
          <p:spPr>
            <a:xfrm>
              <a:off x="7553152" y="3395688"/>
              <a:ext cx="3717109" cy="90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可传承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1333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21"/>
            <p:cNvSpPr txBox="1"/>
            <p:nvPr/>
          </p:nvSpPr>
          <p:spPr>
            <a:xfrm>
              <a:off x="7553152" y="4477867"/>
              <a:ext cx="3717109" cy="90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可传承 </a:t>
              </a:r>
              <a:r>
                <a:rPr lang="en-US" altLang="zh-CN" sz="3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1580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22"/>
            <p:cNvSpPr txBox="1"/>
            <p:nvPr/>
          </p:nvSpPr>
          <p:spPr>
            <a:xfrm>
              <a:off x="7553152" y="5531022"/>
              <a:ext cx="3717109" cy="90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可传承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2460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23"/>
            <p:cNvSpPr txBox="1"/>
            <p:nvPr/>
          </p:nvSpPr>
          <p:spPr>
            <a:xfrm>
              <a:off x="1117266" y="2349451"/>
              <a:ext cx="4978734" cy="595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按照当前男性人均寿命进行传承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6" name="矩形 13"/>
            <p:cNvSpPr/>
            <p:nvPr/>
          </p:nvSpPr>
          <p:spPr>
            <a:xfrm>
              <a:off x="5653627" y="2308692"/>
              <a:ext cx="1543050" cy="812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73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岁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4"/>
            <p:cNvSpPr txBox="1"/>
            <p:nvPr/>
          </p:nvSpPr>
          <p:spPr>
            <a:xfrm>
              <a:off x="7553152" y="2255261"/>
              <a:ext cx="3717109" cy="90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可传承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1108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5"/>
            <p:cNvSpPr txBox="1"/>
            <p:nvPr/>
          </p:nvSpPr>
          <p:spPr>
            <a:xfrm>
              <a:off x="1117266" y="3406433"/>
              <a:ext cx="5001105" cy="595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按照当前女性人均寿命进行传承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9" name="文本框 16"/>
            <p:cNvSpPr txBox="1"/>
            <p:nvPr/>
          </p:nvSpPr>
          <p:spPr>
            <a:xfrm>
              <a:off x="1159875" y="4584262"/>
              <a:ext cx="4707051" cy="595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按照未来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10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年预测人均寿命传承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cxnSp>
          <p:nvCxnSpPr>
            <p:cNvPr id="20" name="直接连接符 2"/>
            <p:cNvCxnSpPr/>
            <p:nvPr/>
          </p:nvCxnSpPr>
          <p:spPr>
            <a:xfrm>
              <a:off x="1233634" y="3230549"/>
              <a:ext cx="9266587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直接连接符 17"/>
            <p:cNvCxnSpPr/>
            <p:nvPr/>
          </p:nvCxnSpPr>
          <p:spPr>
            <a:xfrm>
              <a:off x="1283916" y="4312729"/>
              <a:ext cx="9266587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直接连接符 18"/>
            <p:cNvCxnSpPr/>
            <p:nvPr/>
          </p:nvCxnSpPr>
          <p:spPr>
            <a:xfrm>
              <a:off x="1283916" y="5436854"/>
              <a:ext cx="9266587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文本框 24"/>
            <p:cNvSpPr txBox="1"/>
            <p:nvPr/>
          </p:nvSpPr>
          <p:spPr>
            <a:xfrm>
              <a:off x="1117266" y="5625214"/>
              <a:ext cx="4978734" cy="6411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按照中国“百年归老”美好祝愿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981032" y="4708289"/>
            <a:ext cx="691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来自中国统计数据，示例数据为</a:t>
            </a:r>
            <a:r>
              <a:rPr lang="en-US" altLang="zh-CN" sz="1400" dirty="0"/>
              <a:t>40</a:t>
            </a:r>
            <a:r>
              <a:rPr lang="zh-CN" altLang="en-US" sz="1400" dirty="0"/>
              <a:t>岁投保，投保金额年交</a:t>
            </a:r>
            <a:r>
              <a:rPr lang="en-US" altLang="zh-CN" sz="1400" dirty="0"/>
              <a:t>100</a:t>
            </a:r>
            <a:r>
              <a:rPr lang="zh-CN" altLang="en-US" sz="1400" dirty="0"/>
              <a:t>万，五年交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98826" y="205622"/>
            <a:ext cx="5700715" cy="505460"/>
          </a:xfrm>
        </p:spPr>
        <p:txBody>
          <a:bodyPr/>
          <a:lstStyle/>
          <a:p>
            <a:r>
              <a:rPr lang="zh-CN" altLang="en-US" dirty="0" smtClean="0"/>
              <a:t>案例</a:t>
            </a:r>
            <a:r>
              <a:rPr lang="zh-CN" altLang="en-US" dirty="0"/>
              <a:t>演示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457700" y="1098245"/>
            <a:ext cx="3402281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被保险人：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岁，男性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1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年交保费：</a:t>
            </a:r>
            <a:r>
              <a:rPr lang="en-US" altLang="zh-CN" sz="2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2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交费年期</a:t>
            </a:r>
            <a:r>
              <a:rPr kumimoji="0" lang="zh-CN" alt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sz="21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基本保额</a:t>
            </a:r>
            <a:r>
              <a:rPr lang="zh-CN" altLang="en-US" sz="2100" b="1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21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42.88</a:t>
            </a: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保障期：终身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9" y="351731"/>
            <a:ext cx="301640" cy="331964"/>
          </a:xfrm>
          <a:prstGeom prst="rect">
            <a:avLst/>
          </a:prstGeom>
        </p:spPr>
      </p:pic>
      <p:pic>
        <p:nvPicPr>
          <p:cNvPr id="15" name="图片占位符 14"/>
          <p:cNvPicPr>
            <a:picLocks noGrp="1" noChangeAspect="1"/>
          </p:cNvPicPr>
          <p:nvPr>
            <p:ph type="pic" sz="quarter" idx="14"/>
            <p:custDataLst>
              <p:tags r:id="rId2"/>
            </p:custDataLst>
          </p:nvPr>
        </p:nvPicPr>
        <p:blipFill>
          <a:blip r:embed="rId3" cstate="screen"/>
          <a:stretch>
            <a:fillRect/>
          </a:stretch>
        </p:blipFill>
        <p:spPr>
          <a:xfrm>
            <a:off x="725170" y="1352550"/>
            <a:ext cx="3491230" cy="306959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1" name="组合 103"/>
          <p:cNvGrpSpPr/>
          <p:nvPr/>
        </p:nvGrpSpPr>
        <p:grpSpPr>
          <a:xfrm>
            <a:off x="998935" y="1220391"/>
            <a:ext cx="7473553" cy="3143250"/>
            <a:chOff x="1520285" y="1670281"/>
            <a:chExt cx="8276664" cy="4295323"/>
          </a:xfrm>
        </p:grpSpPr>
        <p:sp>
          <p:nvSpPr>
            <p:cNvPr id="4" name="object 2"/>
            <p:cNvSpPr/>
            <p:nvPr/>
          </p:nvSpPr>
          <p:spPr>
            <a:xfrm>
              <a:off x="1681583" y="5102454"/>
              <a:ext cx="8115366" cy="93332"/>
            </a:xfrm>
            <a:custGeom>
              <a:avLst/>
              <a:gdLst/>
              <a:ahLst/>
              <a:cxnLst/>
              <a:rect l="l" t="t" r="r" b="b"/>
              <a:pathLst>
                <a:path w="9165590" h="105410">
                  <a:moveTo>
                    <a:pt x="8960866" y="0"/>
                  </a:moveTo>
                  <a:lnTo>
                    <a:pt x="8960866" y="26289"/>
                  </a:lnTo>
                  <a:lnTo>
                    <a:pt x="0" y="26289"/>
                  </a:lnTo>
                  <a:lnTo>
                    <a:pt x="0" y="78867"/>
                  </a:lnTo>
                  <a:lnTo>
                    <a:pt x="8960866" y="78867"/>
                  </a:lnTo>
                  <a:lnTo>
                    <a:pt x="8960866" y="105156"/>
                  </a:lnTo>
                  <a:lnTo>
                    <a:pt x="9165336" y="52578"/>
                  </a:lnTo>
                  <a:lnTo>
                    <a:pt x="896086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" name="object 3"/>
            <p:cNvSpPr/>
            <p:nvPr/>
          </p:nvSpPr>
          <p:spPr>
            <a:xfrm>
              <a:off x="1701823" y="5148332"/>
              <a:ext cx="0" cy="127066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256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" name="object 4"/>
            <p:cNvSpPr/>
            <p:nvPr/>
          </p:nvSpPr>
          <p:spPr>
            <a:xfrm>
              <a:off x="2025655" y="5148332"/>
              <a:ext cx="0" cy="127066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256"/>
                  </a:lnTo>
                </a:path>
              </a:pathLst>
            </a:custGeom>
            <a:ln w="4571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8" name="object 5"/>
            <p:cNvSpPr txBox="1"/>
            <p:nvPr/>
          </p:nvSpPr>
          <p:spPr>
            <a:xfrm>
              <a:off x="1520285" y="5299126"/>
              <a:ext cx="8193407" cy="431268"/>
            </a:xfrm>
            <a:prstGeom prst="rect">
              <a:avLst/>
            </a:prstGeom>
          </p:spPr>
          <p:txBody>
            <a:bodyPr vert="horz" wrap="square" lIns="0" tIns="8433" rIns="0" bIns="0" rtlCol="0">
              <a:spAutoFit/>
            </a:bodyPr>
            <a:lstStyle/>
            <a:p>
              <a:pPr marL="12700" marR="0" defTabSz="913765" fontAlgn="auto"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0" i="0" kern="1200" cap="none" spc="-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40</a:t>
              </a:r>
              <a:r>
                <a:rPr kumimoji="0" sz="1000" b="0" i="0" kern="1200" cap="none" spc="0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</a:t>
              </a:r>
              <a:r>
                <a:rPr kumimoji="0" 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41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</a:t>
              </a:r>
              <a:r>
                <a:rPr kumimoji="0" 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42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43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44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45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46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岁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50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55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60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65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70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75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80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  </a:t>
              </a:r>
              <a:r>
                <a:rPr lang="en-US" altLang="zh-CN" sz="1000" spc="-15" noProof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85</a:t>
              </a:r>
              <a:r>
                <a:rPr kumimoji="0" lang="zh-CN" altLang="en-US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岁           </a:t>
              </a:r>
              <a:r>
                <a:rPr kumimoji="0" lang="en-US" altLang="zh-CN" sz="1000" b="0" i="0" kern="1200" cap="none" spc="-15" normalizeH="0" baseline="0" noProof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101</a:t>
              </a:r>
              <a:endParaRPr kumimoji="0" sz="10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" name="object 6"/>
            <p:cNvSpPr/>
            <p:nvPr/>
          </p:nvSpPr>
          <p:spPr>
            <a:xfrm>
              <a:off x="2346961" y="5148332"/>
              <a:ext cx="0" cy="127066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256"/>
                  </a:lnTo>
                </a:path>
              </a:pathLst>
            </a:custGeom>
            <a:ln w="4571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object 7"/>
            <p:cNvSpPr txBox="1"/>
            <p:nvPr/>
          </p:nvSpPr>
          <p:spPr>
            <a:xfrm>
              <a:off x="1688220" y="5762073"/>
              <a:ext cx="229255" cy="203531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 marR="0" defTabSz="913765" fontAlgn="auto">
                <a:lnSpc>
                  <a:spcPts val="16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060" b="1" i="0" kern="1200" cap="none" spc="-5" normalizeH="0" baseline="0" noProof="0" dirty="0">
                  <a:solidFill>
                    <a:srgbClr val="FFFFFF"/>
                  </a:solidFill>
                  <a:latin typeface="Calibri" panose="020F0502020204030204"/>
                  <a:ea typeface="等线" panose="02010600030101010101" charset="-122"/>
                  <a:cs typeface="Calibri" panose="020F0502020204030204"/>
                </a:rPr>
                <a:t>10</a:t>
              </a:r>
              <a:endParaRPr kumimoji="0" sz="1060" b="0" i="0" kern="1200" cap="none" spc="0" normalizeH="0" baseline="0" noProof="0" dirty="0">
                <a:solidFill>
                  <a:prstClr val="black"/>
                </a:solidFill>
                <a:latin typeface="Calibri" panose="020F0502020204030204"/>
                <a:ea typeface="等线" panose="02010600030101010101" charset="-122"/>
                <a:cs typeface="Calibri" panose="020F0502020204030204"/>
              </a:endParaRPr>
            </a:p>
          </p:txBody>
        </p:sp>
        <p:sp>
          <p:nvSpPr>
            <p:cNvPr id="12" name="object 9"/>
            <p:cNvSpPr/>
            <p:nvPr/>
          </p:nvSpPr>
          <p:spPr>
            <a:xfrm>
              <a:off x="6325730" y="5172552"/>
              <a:ext cx="0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2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object 19"/>
            <p:cNvSpPr/>
            <p:nvPr/>
          </p:nvSpPr>
          <p:spPr>
            <a:xfrm>
              <a:off x="6967847" y="5164744"/>
              <a:ext cx="0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2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object 25"/>
            <p:cNvSpPr/>
            <p:nvPr/>
          </p:nvSpPr>
          <p:spPr>
            <a:xfrm>
              <a:off x="7750251" y="5152381"/>
              <a:ext cx="0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2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object 31"/>
            <p:cNvSpPr/>
            <p:nvPr/>
          </p:nvSpPr>
          <p:spPr>
            <a:xfrm>
              <a:off x="9139578" y="5140236"/>
              <a:ext cx="0" cy="127066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256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object 40"/>
            <p:cNvSpPr/>
            <p:nvPr/>
          </p:nvSpPr>
          <p:spPr>
            <a:xfrm>
              <a:off x="2649314" y="5164703"/>
              <a:ext cx="221973" cy="127066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1"/>
                  </a:lnTo>
                </a:path>
              </a:pathLst>
            </a:custGeom>
            <a:ln w="4571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3" name="object 42"/>
            <p:cNvSpPr/>
            <p:nvPr/>
          </p:nvSpPr>
          <p:spPr>
            <a:xfrm>
              <a:off x="4233571" y="5187949"/>
              <a:ext cx="0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1"/>
                  </a:lnTo>
                </a:path>
              </a:pathLst>
            </a:custGeom>
            <a:ln w="4571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object 44"/>
            <p:cNvSpPr/>
            <p:nvPr/>
          </p:nvSpPr>
          <p:spPr>
            <a:xfrm flipH="1">
              <a:off x="4760856" y="5165425"/>
              <a:ext cx="145705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1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1" name="object 54"/>
            <p:cNvSpPr/>
            <p:nvPr/>
          </p:nvSpPr>
          <p:spPr>
            <a:xfrm>
              <a:off x="8383928" y="5152381"/>
              <a:ext cx="0" cy="125942"/>
            </a:xfrm>
            <a:custGeom>
              <a:avLst/>
              <a:gdLst/>
              <a:ahLst/>
              <a:cxnLst/>
              <a:rect l="l" t="t" r="r" b="b"/>
              <a:pathLst>
                <a:path h="142239">
                  <a:moveTo>
                    <a:pt x="0" y="0"/>
                  </a:moveTo>
                  <a:lnTo>
                    <a:pt x="0" y="141732"/>
                  </a:lnTo>
                </a:path>
              </a:pathLst>
            </a:custGeom>
            <a:ln w="4572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9" name="object 59"/>
            <p:cNvSpPr txBox="1"/>
            <p:nvPr/>
          </p:nvSpPr>
          <p:spPr>
            <a:xfrm>
              <a:off x="1667424" y="3129064"/>
              <a:ext cx="255275" cy="2002085"/>
            </a:xfrm>
            <a:prstGeom prst="rect">
              <a:avLst/>
            </a:prstGeom>
            <a:solidFill>
              <a:schemeClr val="accent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9.87</a:t>
              </a:r>
              <a:r>
                <a:rPr kumimoji="0" lang="zh-CN" altLang="en-US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1" name="object 59"/>
            <p:cNvSpPr txBox="1"/>
            <p:nvPr/>
          </p:nvSpPr>
          <p:spPr>
            <a:xfrm>
              <a:off x="4105608" y="3740035"/>
              <a:ext cx="255275" cy="1386559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56.57</a:t>
              </a:r>
              <a:r>
                <a:rPr kumimoji="0" lang="zh-CN" altLang="en-US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3" name="object 59"/>
            <p:cNvSpPr txBox="1"/>
            <p:nvPr/>
          </p:nvSpPr>
          <p:spPr>
            <a:xfrm>
              <a:off x="6145075" y="3030163"/>
              <a:ext cx="255275" cy="2135470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87.56</a:t>
              </a:r>
              <a:r>
                <a:rPr kumimoji="0" lang="zh-CN" altLang="en-US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5" name="object 59"/>
            <p:cNvSpPr txBox="1"/>
            <p:nvPr/>
          </p:nvSpPr>
          <p:spPr>
            <a:xfrm>
              <a:off x="6849685" y="2848629"/>
              <a:ext cx="255275" cy="2291629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101.46</a:t>
              </a:r>
              <a:r>
                <a:rPr kumimoji="0" lang="zh-CN" altLang="en-US" sz="15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" name="object 59"/>
            <p:cNvSpPr txBox="1"/>
            <p:nvPr/>
          </p:nvSpPr>
          <p:spPr>
            <a:xfrm>
              <a:off x="7602201" y="2488813"/>
              <a:ext cx="306611" cy="2642336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117.57</a:t>
              </a:r>
              <a:r>
                <a:rPr kumimoji="0" lang="zh-CN" altLang="en-US" sz="18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18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9" name="object 59"/>
            <p:cNvSpPr txBox="1"/>
            <p:nvPr/>
          </p:nvSpPr>
          <p:spPr>
            <a:xfrm>
              <a:off x="8205549" y="2203824"/>
              <a:ext cx="357245" cy="2922771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136.294</a:t>
              </a:r>
              <a:r>
                <a:rPr kumimoji="0" lang="zh-CN" altLang="en-US" sz="21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21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1" name="object 59"/>
            <p:cNvSpPr txBox="1"/>
            <p:nvPr/>
          </p:nvSpPr>
          <p:spPr>
            <a:xfrm>
              <a:off x="8935648" y="1670281"/>
              <a:ext cx="408581" cy="3456313"/>
            </a:xfrm>
            <a:prstGeom prst="rect">
              <a:avLst/>
            </a:prstGeom>
            <a:solidFill>
              <a:srgbClr val="C00000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marR="0" algn="ctr" defTabSz="913765" font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157.99</a:t>
              </a:r>
              <a:r>
                <a:rPr kumimoji="0" lang="zh-CN" altLang="en-US" sz="2400" b="1" i="0" kern="1200" cap="none" spc="0" normalizeH="0" baseline="0" noProof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endParaRPr kumimoji="0" lang="zh-CN" altLang="en-US" sz="24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06" name="左大括号 105"/>
          <p:cNvSpPr/>
          <p:nvPr/>
        </p:nvSpPr>
        <p:spPr>
          <a:xfrm rot="16200000">
            <a:off x="1612106" y="3839766"/>
            <a:ext cx="195263" cy="13311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042987" y="4602956"/>
            <a:ext cx="1370410" cy="27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交</a:t>
            </a: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次合计</a:t>
            </a: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</a:t>
            </a:r>
            <a:r>
              <a:rPr kumimoji="0" lang="zh-CN" altLang="en-US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b="1" i="0" kern="1200" cap="none" spc="0" normalizeH="0" baseline="0" noProof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8" name="爆炸形: 8 pt  107"/>
          <p:cNvSpPr/>
          <p:nvPr/>
        </p:nvSpPr>
        <p:spPr>
          <a:xfrm>
            <a:off x="414338" y="1350169"/>
            <a:ext cx="1714500" cy="1001316"/>
          </a:xfrm>
          <a:prstGeom prst="irregularSeal1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741045" y="1529715"/>
            <a:ext cx="10617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</a:t>
            </a: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9.</a:t>
            </a: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87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倍杠杆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箭头: 下 112"/>
          <p:cNvSpPr/>
          <p:nvPr/>
        </p:nvSpPr>
        <p:spPr>
          <a:xfrm rot="10800000" flipH="1">
            <a:off x="2847975" y="2796779"/>
            <a:ext cx="84535" cy="21550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391920" y="2543810"/>
            <a:ext cx="1941195" cy="252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105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现价超越本金，每年开始递增</a:t>
            </a:r>
            <a:endParaRPr kumimoji="0" lang="zh-CN" sz="105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箭头: 下 121"/>
          <p:cNvSpPr/>
          <p:nvPr/>
        </p:nvSpPr>
        <p:spPr>
          <a:xfrm rot="10800000" flipH="1">
            <a:off x="3339704" y="2281238"/>
            <a:ext cx="161925" cy="451247"/>
          </a:xfrm>
          <a:prstGeom prst="downArrow">
            <a:avLst>
              <a:gd name="adj1" fmla="val 50000"/>
              <a:gd name="adj2" fmla="val 17066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019300" y="1968500"/>
            <a:ext cx="2024380" cy="4781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3.2% 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(1.6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年）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一辈子</a:t>
            </a:r>
            <a:endParaRPr kumimoji="0" lang="en-US" altLang="zh-CN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保单剩余</a:t>
            </a:r>
            <a:r>
              <a:rPr kumimoji="0" lang="en-US" altLang="zh-CN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6" name="箭头: 下 125"/>
          <p:cNvSpPr/>
          <p:nvPr/>
        </p:nvSpPr>
        <p:spPr>
          <a:xfrm rot="10800000" flipH="1">
            <a:off x="4631531" y="1297781"/>
            <a:ext cx="163116" cy="10429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3781425" y="906145"/>
            <a:ext cx="2508250" cy="444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4.4% 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年）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一辈子</a:t>
            </a:r>
            <a:endParaRPr kumimoji="0" lang="en-US" altLang="zh-CN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保单剩余</a:t>
            </a:r>
            <a:r>
              <a:rPr kumimoji="0" lang="en-US" altLang="zh-CN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73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0" name="object 59"/>
          <p:cNvSpPr txBox="1"/>
          <p:nvPr/>
        </p:nvSpPr>
        <p:spPr>
          <a:xfrm>
            <a:off x="3919776" y="2553574"/>
            <a:ext cx="230505" cy="1206104"/>
          </a:xfrm>
          <a:prstGeom prst="rect">
            <a:avLst/>
          </a:prstGeom>
          <a:solidFill>
            <a:srgbClr val="C00000"/>
          </a:solidFill>
        </p:spPr>
        <p:txBody>
          <a:bodyPr vert="eaVert" wrap="square" lIns="0" tIns="0" rIns="0" bIns="0" rtlCol="0" anchor="ctr" anchorCtr="0">
            <a:spAutoFit/>
          </a:bodyPr>
          <a:lstStyle/>
          <a:p>
            <a:pPr marR="0" algn="ctr" defTabSz="913765" font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65.27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2" name="箭头: 下 131"/>
          <p:cNvSpPr/>
          <p:nvPr/>
        </p:nvSpPr>
        <p:spPr>
          <a:xfrm rot="10800000" flipH="1">
            <a:off x="3931444" y="1850231"/>
            <a:ext cx="166688" cy="7143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2638425" y="1412081"/>
            <a:ext cx="1958579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3.7%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1.9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年）</a:t>
            </a:r>
            <a:r>
              <a:rPr kumimoji="0" lang="zh-CN" altLang="en-US" sz="12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一辈子</a:t>
            </a:r>
            <a:endParaRPr kumimoji="0" lang="en-US" altLang="zh-CN" sz="1200" b="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保单剩余</a:t>
            </a:r>
            <a:r>
              <a:rPr kumimoji="0" lang="en-US" altLang="zh-CN" sz="12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63</a:t>
            </a:r>
            <a:r>
              <a:rPr kumimoji="0" lang="zh-CN" altLang="en-US" sz="12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b="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9" name="左大括号 138"/>
          <p:cNvSpPr/>
          <p:nvPr/>
        </p:nvSpPr>
        <p:spPr>
          <a:xfrm rot="16200000">
            <a:off x="5376267" y="1598414"/>
            <a:ext cx="200025" cy="5818585"/>
          </a:xfrm>
          <a:prstGeom prst="leftBrace">
            <a:avLst>
              <a:gd name="adj1" fmla="val 8333"/>
              <a:gd name="adj2" fmla="val 5042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391841" y="3206353"/>
            <a:ext cx="984647" cy="32194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年活用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1042988" y="4054078"/>
            <a:ext cx="264319" cy="43751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 </a:t>
            </a:r>
            <a:r>
              <a:rPr kumimoji="0" lang="zh-CN" altLang="en-US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75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352550" y="4050506"/>
            <a:ext cx="254794" cy="43751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 </a:t>
            </a:r>
            <a:r>
              <a:rPr kumimoji="0" lang="zh-CN" altLang="en-US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75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662113" y="4045744"/>
            <a:ext cx="273844" cy="41529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75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 </a:t>
            </a:r>
            <a:r>
              <a:rPr kumimoji="0" lang="zh-CN" altLang="en-US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75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1721" name="图片 1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881" y="351235"/>
            <a:ext cx="442913" cy="3321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2" name="爆炸形: 8 pt  161"/>
          <p:cNvSpPr/>
          <p:nvPr/>
        </p:nvSpPr>
        <p:spPr>
          <a:xfrm>
            <a:off x="6288881" y="553641"/>
            <a:ext cx="1702594" cy="1102519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6675835" y="851297"/>
            <a:ext cx="92868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确定终身增额</a:t>
            </a:r>
            <a:endParaRPr kumimoji="0" lang="en-US" altLang="zh-CN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988310" y="4536440"/>
            <a:ext cx="500316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kern="1200" cap="none" spc="30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现在有</a:t>
            </a:r>
            <a:r>
              <a:rPr kumimoji="0" lang="zh-CN" altLang="en-US" sz="1200" b="1" i="0" kern="1200" cap="none" spc="3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终身的现金流</a:t>
            </a:r>
            <a:r>
              <a:rPr kumimoji="0" lang="zh-CN" altLang="en-US" sz="1200" b="1" i="0" kern="1200" cap="none" spc="30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可掌控    未来有</a:t>
            </a:r>
            <a:r>
              <a:rPr kumimoji="0" lang="zh-CN" altLang="en-US" sz="1200" b="1" i="0" kern="1200" cap="none" spc="30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增长的财富</a:t>
            </a:r>
            <a:r>
              <a:rPr kumimoji="0" lang="zh-CN" altLang="en-US" sz="1200" b="1" i="0" kern="1200" cap="none" spc="30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可传承</a:t>
            </a:r>
            <a:endParaRPr kumimoji="0" lang="zh-CN" altLang="en-US" sz="1200" b="1" i="0" kern="1200" cap="none" spc="30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172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97" y="4130279"/>
            <a:ext cx="6129338" cy="214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2988945" y="4139565"/>
            <a:ext cx="792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154.72</a:t>
            </a:r>
            <a:r>
              <a:rPr kumimoji="0" lang="zh-CN" altLang="en-US" sz="10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000" b="1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41390" y="4114800"/>
            <a:ext cx="1251585" cy="321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en-US" sz="1500" b="1" i="0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202.29</a:t>
            </a:r>
            <a:r>
              <a:rPr kumimoji="0" lang="zh-CN" altLang="en-US" sz="1500" b="1" i="0" kern="1200" cap="none" spc="0" normalizeH="0" baseline="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500" b="1" i="0" kern="1200" cap="none" spc="0" normalizeH="0" baseline="0" noProof="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71122" y="4099322"/>
            <a:ext cx="151090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高额保障递增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38413" y="245269"/>
            <a:ext cx="3595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活用现金流，越老越有钱</a:t>
            </a:r>
            <a:endParaRPr kumimoji="0" lang="zh-CN" altLang="en-US" sz="24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4338" y="4873229"/>
            <a:ext cx="8595122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风险提示：</a:t>
            </a:r>
            <a:r>
              <a:rPr kumimoji="0" lang="zh-CN" altLang="zh-CN" sz="9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保险公司不得违规销售非保险类金融产品，请勿参与非法集资，请拒绝违规销售，远离高利诱惑。提前退保有损失，严禁长险短做</a:t>
            </a:r>
            <a:r>
              <a:rPr kumimoji="0" lang="zh-CN" altLang="en-US" sz="900" b="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，详细情况以合同为准。</a:t>
            </a:r>
            <a:endParaRPr kumimoji="0" lang="zh-CN" altLang="en-US" sz="900" b="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object 40"/>
          <p:cNvSpPr/>
          <p:nvPr/>
        </p:nvSpPr>
        <p:spPr>
          <a:xfrm>
            <a:off x="2265760" y="3790950"/>
            <a:ext cx="200025" cy="9406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4571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56" name="object 59"/>
          <p:cNvSpPr txBox="1"/>
          <p:nvPr/>
        </p:nvSpPr>
        <p:spPr>
          <a:xfrm>
            <a:off x="2781539" y="3012281"/>
            <a:ext cx="230505" cy="752475"/>
          </a:xfrm>
          <a:prstGeom prst="rect">
            <a:avLst/>
          </a:prstGeom>
          <a:solidFill>
            <a:srgbClr val="C00000"/>
          </a:solidFill>
        </p:spPr>
        <p:txBody>
          <a:bodyPr vert="eaVert" wrap="square" lIns="0" tIns="0" rIns="0" bIns="0" rtlCol="0" anchor="ctr" anchorCtr="0">
            <a:spAutoFit/>
          </a:bodyPr>
          <a:lstStyle/>
          <a:p>
            <a:pPr marR="0" algn="ctr" defTabSz="913765" font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50.54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object 40"/>
          <p:cNvSpPr/>
          <p:nvPr/>
        </p:nvSpPr>
        <p:spPr>
          <a:xfrm>
            <a:off x="2538413" y="3786188"/>
            <a:ext cx="200025" cy="109538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4571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55006" y="4045744"/>
            <a:ext cx="271463" cy="43751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 </a:t>
            </a:r>
            <a:r>
              <a:rPr kumimoji="0" lang="zh-CN" altLang="en-US" sz="75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75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40756" y="4054078"/>
            <a:ext cx="248841" cy="40449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75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 </a:t>
            </a:r>
            <a:r>
              <a:rPr kumimoji="0" lang="zh-CN" altLang="en-US" sz="675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675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object 42"/>
          <p:cNvSpPr/>
          <p:nvPr/>
        </p:nvSpPr>
        <p:spPr>
          <a:xfrm>
            <a:off x="2903935" y="3773091"/>
            <a:ext cx="635794" cy="12977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4571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4712494" y="3810000"/>
            <a:ext cx="0" cy="9286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4" name="object 59"/>
          <p:cNvSpPr txBox="1"/>
          <p:nvPr/>
        </p:nvSpPr>
        <p:spPr>
          <a:xfrm>
            <a:off x="4597242" y="2353866"/>
            <a:ext cx="230505" cy="1425179"/>
          </a:xfrm>
          <a:prstGeom prst="rect">
            <a:avLst/>
          </a:prstGeom>
          <a:solidFill>
            <a:srgbClr val="C00000"/>
          </a:solidFill>
        </p:spPr>
        <p:txBody>
          <a:bodyPr vert="eaVert" wrap="square" lIns="0" tIns="0" rIns="0" bIns="0" rtlCol="0" anchor="ctr" anchorCtr="0">
            <a:spAutoFit/>
          </a:bodyPr>
          <a:lstStyle/>
          <a:p>
            <a:pPr marR="0" algn="ctr" defTabSz="913765" font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75.57</a:t>
            </a:r>
            <a:r>
              <a:rPr kumimoji="0" lang="zh-CN" altLang="en-US" sz="15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endParaRPr kumimoji="0" lang="zh-CN" altLang="en-US" sz="1500" b="1" i="0" kern="1200" cap="none" spc="0" normalizeH="0" baseline="0" noProof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99272" y="4139803"/>
            <a:ext cx="95250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154.72</a:t>
            </a:r>
            <a:r>
              <a:rPr kumimoji="0" lang="zh-CN" altLang="en-US" sz="105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050" b="1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99435" y="4131469"/>
            <a:ext cx="952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172.28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b="1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object 9"/>
          <p:cNvSpPr/>
          <p:nvPr/>
        </p:nvSpPr>
        <p:spPr>
          <a:xfrm flipH="1">
            <a:off x="5297091" y="4027885"/>
            <a:ext cx="57150" cy="11191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8" name="object 9"/>
          <p:cNvSpPr/>
          <p:nvPr/>
        </p:nvSpPr>
        <p:spPr>
          <a:xfrm>
            <a:off x="4712494" y="4037410"/>
            <a:ext cx="0" cy="9286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9" name="object 9"/>
          <p:cNvSpPr/>
          <p:nvPr/>
        </p:nvSpPr>
        <p:spPr>
          <a:xfrm>
            <a:off x="3413522" y="4037410"/>
            <a:ext cx="0" cy="9286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30" name="object 9"/>
          <p:cNvSpPr/>
          <p:nvPr/>
        </p:nvSpPr>
        <p:spPr>
          <a:xfrm>
            <a:off x="4044554" y="4037410"/>
            <a:ext cx="0" cy="9286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377929" y="4139803"/>
            <a:ext cx="95131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160.29</a:t>
            </a:r>
            <a:r>
              <a:rPr kumimoji="0" lang="zh-CN" altLang="en-US" sz="105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050" b="1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94885" y="1412240"/>
            <a:ext cx="215582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kern="1200" cap="none" spc="0" normalizeH="0" baseline="0" noProof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5.9%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2.9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r>
              <a:rPr kumimoji="0" lang="en-US" altLang="zh-CN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sz="1200" b="1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年）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一辈子</a:t>
            </a:r>
            <a:endParaRPr kumimoji="0" lang="en-US" altLang="zh-CN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algn="ctr" defTabSz="9137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保单剩余</a:t>
            </a:r>
            <a:r>
              <a:rPr kumimoji="0" lang="en-US" altLang="zh-CN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98.5</a:t>
            </a:r>
            <a:r>
              <a:rPr kumimoji="0" lang="zh-CN" altLang="en-US" sz="1200" i="0" kern="1200" cap="none" spc="0" normalizeH="0" baseline="0" noProof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万</a:t>
            </a:r>
            <a:endParaRPr kumimoji="0" lang="zh-CN" altLang="en-US" sz="1200" i="0" kern="1200" cap="none" spc="0" normalizeH="0" baseline="0" noProof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箭头: 下 112"/>
          <p:cNvSpPr/>
          <p:nvPr/>
        </p:nvSpPr>
        <p:spPr>
          <a:xfrm rot="10800000" flipH="1">
            <a:off x="5838825" y="1819275"/>
            <a:ext cx="135731" cy="26312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object 9"/>
          <p:cNvSpPr/>
          <p:nvPr/>
        </p:nvSpPr>
        <p:spPr>
          <a:xfrm flipH="1">
            <a:off x="6513910" y="4030266"/>
            <a:ext cx="57150" cy="111919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2"/>
                </a:lnTo>
              </a:path>
            </a:pathLst>
          </a:custGeom>
          <a:ln w="4572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13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85887" y="246547"/>
            <a:ext cx="5700715" cy="505460"/>
          </a:xfrm>
        </p:spPr>
        <p:txBody>
          <a:bodyPr/>
          <a:lstStyle/>
          <a:p>
            <a:r>
              <a:rPr lang="zh-CN" altLang="en-US" dirty="0"/>
              <a:t>臻鑫传家</a:t>
            </a:r>
            <a:r>
              <a:rPr lang="en-US" altLang="zh-CN" dirty="0"/>
              <a:t>-</a:t>
            </a:r>
            <a:r>
              <a:rPr lang="zh-CN" altLang="en-US" dirty="0">
                <a:solidFill>
                  <a:srgbClr val="FFFF00"/>
                </a:solidFill>
              </a:rPr>
              <a:t>核心魅力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74435" y="351731"/>
            <a:ext cx="442165" cy="33196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16705" y="1143446"/>
            <a:ext cx="2982686" cy="35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99460" y="965200"/>
            <a:ext cx="5358130" cy="3997960"/>
          </a:xfrm>
          <a:prstGeom prst="rect">
            <a:avLst/>
          </a:prstGeom>
        </p:spPr>
      </p:pic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29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1294765"/>
            <a:ext cx="2499995" cy="3318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0" name="Picture 3" descr="C:\Users\user\Desktop\2016022013521472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995" y="1294765"/>
            <a:ext cx="2554605" cy="3319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1" name="标题 3"/>
          <p:cNvSpPr>
            <a:spLocks noGrp="1"/>
          </p:cNvSpPr>
          <p:nvPr>
            <p:ph type="title"/>
          </p:nvPr>
        </p:nvSpPr>
        <p:spPr>
          <a:xfrm>
            <a:off x="270510" y="480060"/>
            <a:ext cx="8307070" cy="530860"/>
          </a:xfrm>
          <a:prstGeom prst="rect">
            <a:avLst/>
          </a:prstGeom>
          <a:noFill/>
          <a:ln w="9525">
            <a:noFill/>
          </a:ln>
        </p:spPr>
        <p:txBody>
          <a:bodyPr wrap="square" lIns="36861" tIns="18431" rIns="36861" bIns="18431" anchor="t" anchorCtr="0">
            <a:noAutofit/>
          </a:bodyPr>
          <a:p>
            <a:pPr defTabSz="913130"/>
            <a:r>
              <a:rPr lang="en-US" altLang="zh-CN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人人都应拥有财富保障和品质生活</a:t>
            </a:r>
            <a:endParaRPr lang="zh-CN" altLang="en-US" sz="3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373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20" y="1294765"/>
            <a:ext cx="2555875" cy="3319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2"/>
          <a:stretch>
            <a:fillRect/>
          </a:stretch>
        </p:blipFill>
        <p:spPr>
          <a:xfrm>
            <a:off x="2286" y="3168502"/>
            <a:ext cx="9139428" cy="1974998"/>
          </a:xfrm>
          <a:prstGeom prst="rect">
            <a:avLst/>
          </a:prstGeom>
        </p:spPr>
      </p:pic>
      <p:sp>
        <p:nvSpPr>
          <p:cNvPr id="9" name="矩形 18"/>
          <p:cNvSpPr>
            <a:spLocks noChangeArrowheads="1"/>
          </p:cNvSpPr>
          <p:nvPr/>
        </p:nvSpPr>
        <p:spPr bwMode="auto">
          <a:xfrm>
            <a:off x="649129" y="3243263"/>
            <a:ext cx="7756208" cy="195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charset="0"/>
                <a:ea typeface="仿宋_GB2312" pitchFamily="49" charset="-122"/>
              </a:defRPr>
            </a:lvl9pPr>
          </a:lstStyle>
          <a:p>
            <a:pPr marL="0" indent="0" algn="ctr">
              <a:buNone/>
            </a:pPr>
            <a:r>
              <a:rPr lang="zh-CN" altLang="en-US" sz="5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贵宾客户升级报告</a:t>
            </a:r>
            <a:endParaRPr lang="zh-CN" alt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2"/>
          <a:stretch>
            <a:fillRect/>
          </a:stretch>
        </p:blipFill>
        <p:spPr>
          <a:xfrm>
            <a:off x="2286" y="3075806"/>
            <a:ext cx="9139428" cy="457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2442" r="49010" b="2022"/>
          <a:stretch>
            <a:fillRect/>
          </a:stretch>
        </p:blipFill>
        <p:spPr>
          <a:xfrm>
            <a:off x="1113790" y="867410"/>
            <a:ext cx="2115820" cy="170370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3813810" y="1096645"/>
            <a:ext cx="4109720" cy="147447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6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枞阳农商银行</a:t>
            </a:r>
            <a:endParaRPr lang="zh-CN" altLang="en-US" sz="6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8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标题 1"/>
          <p:cNvSpPr>
            <a:spLocks noGrp="1"/>
          </p:cNvSpPr>
          <p:nvPr>
            <p:ph type="title" idx="4294967295"/>
          </p:nvPr>
        </p:nvSpPr>
        <p:spPr>
          <a:xfrm>
            <a:off x="1933452" y="195263"/>
            <a:ext cx="6406391" cy="994172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097217" name="内容占位符 3" descr="50c99d2d4e981.png"/>
          <p:cNvPicPr>
            <a:picLocks noGrp="1"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45106" y="-78581"/>
            <a:ext cx="7435691" cy="522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751" name="矩形 4"/>
          <p:cNvSpPr/>
          <p:nvPr/>
        </p:nvSpPr>
        <p:spPr>
          <a:xfrm>
            <a:off x="1066562" y="2208867"/>
            <a:ext cx="4833156" cy="1153160"/>
          </a:xfrm>
          <a:prstGeom prst="rect">
            <a:avLst/>
          </a:prstGeom>
          <a:noFill/>
        </p:spPr>
        <p:txBody>
          <a:bodyPr lIns="46446" tIns="23223" rIns="46446" bIns="2322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 defTabSz="91186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spc="34" dirty="0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CN" altLang="en-US" sz="3600" b="1" spc="34" dirty="0" smtClean="0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获取臻鑫传家利益</a:t>
            </a:r>
            <a:endParaRPr lang="en-US" altLang="zh-CN" sz="3600" b="1" spc="34" dirty="0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defTabSz="911860" fontAlgn="auto">
              <a:spcBef>
                <a:spcPts val="0"/>
              </a:spcBef>
              <a:spcAft>
                <a:spcPts val="0"/>
              </a:spcAft>
            </a:pPr>
            <a:endParaRPr lang="en-US" altLang="zh-CN" sz="3600" b="1" spc="34" dirty="0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7"/>
          <p:cNvSpPr txBox="1"/>
          <p:nvPr/>
        </p:nvSpPr>
        <p:spPr>
          <a:xfrm>
            <a:off x="1697250" y="1062597"/>
            <a:ext cx="5746514" cy="464185"/>
          </a:xfrm>
          <a:prstGeom prst="rect">
            <a:avLst/>
          </a:prstGeom>
          <a:noFill/>
          <a:ln w="9525">
            <a:noFill/>
          </a:ln>
        </p:spPr>
        <p:txBody>
          <a:bodyPr lIns="58828" tIns="29413" rIns="58828" bIns="29413">
            <a:spAutoFit/>
          </a:bodyPr>
          <a:lstStyle/>
          <a:p>
            <a:pPr eaLnBrk="0" hangingPunct="0"/>
            <a:r>
              <a:rPr lang="zh-CN" altLang="en-US" sz="264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以下哪个才是微信的正确标志？</a:t>
            </a:r>
            <a:endParaRPr lang="zh-CN" altLang="en-US" sz="264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3015649" y="1561190"/>
            <a:ext cx="1211527" cy="123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4999677" y="1560545"/>
            <a:ext cx="1268513" cy="123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3005934" y="2860297"/>
            <a:ext cx="1221243" cy="131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 bwMode="auto">
          <a:xfrm>
            <a:off x="4990038" y="2714232"/>
            <a:ext cx="1292448" cy="129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2541531" y="1944197"/>
            <a:ext cx="340995" cy="461010"/>
          </a:xfrm>
          <a:prstGeom prst="rect">
            <a:avLst/>
          </a:prstGeom>
          <a:noFill/>
        </p:spPr>
        <p:txBody>
          <a:bodyPr wrap="none" lIns="45069" tIns="22526" rIns="45069" bIns="225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61670">
              <a:defRPr/>
            </a:pPr>
            <a:r>
              <a:rPr lang="en-US" altLang="zh-CN" sz="2710" b="1" spc="3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endParaRPr lang="zh-CN" altLang="en-US" sz="2710" b="1" spc="31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7779" y="1894966"/>
            <a:ext cx="340995" cy="461010"/>
          </a:xfrm>
          <a:prstGeom prst="rect">
            <a:avLst/>
          </a:prstGeom>
          <a:noFill/>
        </p:spPr>
        <p:txBody>
          <a:bodyPr wrap="none" lIns="45069" tIns="22526" rIns="45069" bIns="225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61670">
              <a:defRPr/>
            </a:pPr>
            <a:r>
              <a:rPr lang="en-US" altLang="zh-CN" sz="2710" b="1" spc="3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endParaRPr lang="zh-CN" altLang="en-US" sz="2710" b="1" spc="31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41531" y="3144834"/>
            <a:ext cx="340995" cy="461010"/>
          </a:xfrm>
          <a:prstGeom prst="rect">
            <a:avLst/>
          </a:prstGeom>
          <a:noFill/>
        </p:spPr>
        <p:txBody>
          <a:bodyPr wrap="none" lIns="45069" tIns="22526" rIns="45069" bIns="225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61670">
              <a:defRPr/>
            </a:pPr>
            <a:r>
              <a:rPr lang="en-US" altLang="zh-CN" sz="2710" b="1" spc="3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endParaRPr lang="zh-CN" altLang="en-US" sz="2710" b="1" spc="31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93805" y="3106055"/>
            <a:ext cx="340995" cy="461010"/>
          </a:xfrm>
          <a:prstGeom prst="rect">
            <a:avLst/>
          </a:prstGeom>
          <a:noFill/>
        </p:spPr>
        <p:txBody>
          <a:bodyPr wrap="none" lIns="45069" tIns="22526" rIns="45069" bIns="225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61670">
              <a:defRPr/>
            </a:pPr>
            <a:r>
              <a:rPr lang="en-US" altLang="zh-CN" sz="2710" b="1" spc="3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endParaRPr lang="zh-CN" altLang="en-US" sz="2710" b="1" spc="31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448163" y="2928207"/>
            <a:ext cx="1981484" cy="12399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069" tIns="22526" rIns="45069" bIns="22526" anchor="ctr"/>
          <a:lstStyle/>
          <a:p>
            <a:pPr algn="ctr" defTabSz="661670">
              <a:defRPr/>
            </a:pPr>
            <a:endParaRPr lang="zh-CN" altLang="en-US" sz="1060">
              <a:solidFill>
                <a:prstClr val="white"/>
              </a:solidFill>
            </a:endParaRPr>
          </a:p>
        </p:txBody>
      </p:sp>
      <p:pic>
        <p:nvPicPr>
          <p:cNvPr id="2" name="图片 1" descr="1aaf6ab984a915d716d7fcbc1bb8a7c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586" y="7300"/>
            <a:ext cx="1357175" cy="690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Fotolia_100408172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57795" y="1054009"/>
            <a:ext cx="6030662" cy="360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865625" y="2215548"/>
            <a:ext cx="5425764" cy="565409"/>
          </a:xfrm>
        </p:spPr>
        <p:txBody>
          <a:bodyPr lIns="53828" tIns="26914" rIns="53828" bIns="26914"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30275">
              <a:lnSpc>
                <a:spcPct val="120000"/>
              </a:lnSpc>
              <a:defRPr/>
            </a:pPr>
            <a:r>
              <a:rPr lang="zh-CN" altLang="en-US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zh-CN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</a:t>
            </a:r>
            <a:r>
              <a:rPr lang="zh-CN" altLang="en-US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熟悉</a:t>
            </a:r>
            <a:r>
              <a:rPr lang="zh-CN" altLang="zh-CN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的东西，</a:t>
            </a:r>
            <a:br>
              <a:rPr lang="zh-CN" altLang="zh-CN" sz="4365" b="1" spc="5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zh-CN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真的了解</a:t>
            </a:r>
            <a:r>
              <a:rPr lang="zh-CN" altLang="en-US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他</a:t>
            </a:r>
            <a:r>
              <a:rPr lang="zh-CN" altLang="zh-CN" sz="4365" b="1" spc="57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吗？</a:t>
            </a:r>
            <a:endParaRPr lang="zh-CN" altLang="zh-CN" sz="4365" b="1" spc="57" noProof="1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1aaf6ab984a915d716d7fcbc1bb8a7c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74295"/>
            <a:ext cx="1489710" cy="889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1"/>
          <p:cNvSpPr/>
          <p:nvPr/>
        </p:nvSpPr>
        <p:spPr bwMode="auto">
          <a:xfrm rot="10800000">
            <a:off x="852113" y="902657"/>
            <a:ext cx="4105947" cy="3466667"/>
          </a:xfrm>
          <a:custGeom>
            <a:avLst/>
            <a:gdLst>
              <a:gd name="T0" fmla="*/ 0 w 264"/>
              <a:gd name="T1" fmla="*/ 0 h 287"/>
              <a:gd name="T2" fmla="*/ 264 w 264"/>
              <a:gd name="T3" fmla="*/ 287 h 287"/>
            </a:gdLst>
            <a:ahLst/>
            <a:cxnLst/>
            <a:rect l="T0" t="T1" r="T2" b="T3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zh-CN" sz="1600"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21215" y="2244545"/>
            <a:ext cx="5829483" cy="62180"/>
            <a:chOff x="-21215" y="3920945"/>
            <a:chExt cx="5829483" cy="62180"/>
          </a:xfrm>
        </p:grpSpPr>
        <p:sp>
          <p:nvSpPr>
            <p:cNvPr id="24" name="矩形 23"/>
            <p:cNvSpPr/>
            <p:nvPr/>
          </p:nvSpPr>
          <p:spPr bwMode="auto">
            <a:xfrm>
              <a:off x="1280159" y="3920946"/>
              <a:ext cx="4528109" cy="62179"/>
            </a:xfrm>
            <a:prstGeom prst="rect">
              <a:avLst/>
            </a:prstGeom>
            <a:solidFill>
              <a:srgbClr val="9E20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-21215" y="3920945"/>
              <a:ext cx="1301374" cy="6217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564640" y="2529840"/>
            <a:ext cx="6014720" cy="1892300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zh-CN" altLang="en-US" sz="72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熟知而非真知</a:t>
            </a:r>
            <a:endParaRPr lang="zh-CN" altLang="en-US" sz="72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442" r="49010" b="2022"/>
          <a:stretch>
            <a:fillRect/>
          </a:stretch>
        </p:blipFill>
        <p:spPr>
          <a:xfrm>
            <a:off x="2234565" y="179070"/>
            <a:ext cx="2051685" cy="1556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750" y="1755775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枞阳农商银行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1"/>
          <p:cNvSpPr/>
          <p:nvPr/>
        </p:nvSpPr>
        <p:spPr bwMode="auto">
          <a:xfrm rot="10800000">
            <a:off x="852113" y="902657"/>
            <a:ext cx="4105947" cy="3466667"/>
          </a:xfrm>
          <a:custGeom>
            <a:avLst/>
            <a:gdLst>
              <a:gd name="T0" fmla="*/ 0 w 264"/>
              <a:gd name="T1" fmla="*/ 0 h 287"/>
              <a:gd name="T2" fmla="*/ 264 w 264"/>
              <a:gd name="T3" fmla="*/ 287 h 287"/>
            </a:gdLst>
            <a:ahLst/>
            <a:cxnLst/>
            <a:rect l="T0" t="T1" r="T2" b="T3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zh-CN" sz="1600"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21215" y="2244545"/>
            <a:ext cx="5829483" cy="62180"/>
            <a:chOff x="-21215" y="3920945"/>
            <a:chExt cx="5829483" cy="62180"/>
          </a:xfrm>
        </p:grpSpPr>
        <p:sp>
          <p:nvSpPr>
            <p:cNvPr id="24" name="矩形 23"/>
            <p:cNvSpPr/>
            <p:nvPr/>
          </p:nvSpPr>
          <p:spPr bwMode="auto">
            <a:xfrm>
              <a:off x="1280159" y="3920946"/>
              <a:ext cx="4528109" cy="62179"/>
            </a:xfrm>
            <a:prstGeom prst="rect">
              <a:avLst/>
            </a:prstGeom>
            <a:solidFill>
              <a:srgbClr val="9E20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-21215" y="3920945"/>
              <a:ext cx="1301374" cy="6217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442" r="49010" b="2022"/>
          <a:stretch>
            <a:fillRect/>
          </a:stretch>
        </p:blipFill>
        <p:spPr>
          <a:xfrm>
            <a:off x="2234565" y="179070"/>
            <a:ext cx="2051685" cy="1556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750" y="1755775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枞阳农商银行</a:t>
            </a:r>
            <a:endParaRPr lang="zh-CN" altLang="en-US" sz="2400"/>
          </a:p>
        </p:txBody>
      </p:sp>
      <p:sp>
        <p:nvSpPr>
          <p:cNvPr id="138242" name="Rectangle 3"/>
          <p:cNvSpPr/>
          <p:nvPr/>
        </p:nvSpPr>
        <p:spPr>
          <a:xfrm>
            <a:off x="852317" y="2500871"/>
            <a:ext cx="7175889" cy="1140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6820" b="1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投资       理财</a:t>
            </a:r>
            <a:endParaRPr lang="zh-CN" altLang="en-US" sz="6820" b="1" dirty="0">
              <a:solidFill>
                <a:srgbClr val="9933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1"/>
          <p:cNvSpPr/>
          <p:nvPr/>
        </p:nvSpPr>
        <p:spPr bwMode="auto">
          <a:xfrm rot="10800000">
            <a:off x="852113" y="902657"/>
            <a:ext cx="4105947" cy="3466667"/>
          </a:xfrm>
          <a:custGeom>
            <a:avLst/>
            <a:gdLst>
              <a:gd name="T0" fmla="*/ 0 w 264"/>
              <a:gd name="T1" fmla="*/ 0 h 287"/>
              <a:gd name="T2" fmla="*/ 264 w 264"/>
              <a:gd name="T3" fmla="*/ 287 h 287"/>
            </a:gdLst>
            <a:ahLst/>
            <a:cxnLst/>
            <a:rect l="T0" t="T1" r="T2" b="T3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zh-CN" sz="1600"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21215" y="2244545"/>
            <a:ext cx="5829483" cy="62180"/>
            <a:chOff x="-21215" y="3920945"/>
            <a:chExt cx="5829483" cy="62180"/>
          </a:xfrm>
        </p:grpSpPr>
        <p:sp>
          <p:nvSpPr>
            <p:cNvPr id="24" name="矩形 23"/>
            <p:cNvSpPr/>
            <p:nvPr/>
          </p:nvSpPr>
          <p:spPr bwMode="auto">
            <a:xfrm>
              <a:off x="1280159" y="3920946"/>
              <a:ext cx="4528109" cy="62179"/>
            </a:xfrm>
            <a:prstGeom prst="rect">
              <a:avLst/>
            </a:prstGeom>
            <a:solidFill>
              <a:srgbClr val="9E203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-21215" y="3920945"/>
              <a:ext cx="1301374" cy="6217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2442" r="49010" b="2022"/>
          <a:stretch>
            <a:fillRect/>
          </a:stretch>
        </p:blipFill>
        <p:spPr>
          <a:xfrm>
            <a:off x="2234565" y="179070"/>
            <a:ext cx="2051685" cy="15563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750" y="1755775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枞阳农商银行</a:t>
            </a:r>
            <a:endParaRPr lang="zh-CN" altLang="en-US" sz="2400"/>
          </a:p>
        </p:txBody>
      </p:sp>
      <p:sp>
        <p:nvSpPr>
          <p:cNvPr id="3" name="Rectangle 3"/>
          <p:cNvSpPr/>
          <p:nvPr/>
        </p:nvSpPr>
        <p:spPr>
          <a:xfrm>
            <a:off x="852317" y="2411971"/>
            <a:ext cx="7175889" cy="1140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6820" b="1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投资   </a:t>
            </a:r>
            <a:r>
              <a:rPr lang="en-US" altLang="zh-CN" sz="6820" b="1" dirty="0">
                <a:solidFill>
                  <a:srgbClr val="000000"/>
                </a:solidFill>
                <a:latin typeface="Calibri" panose="020F0502020204030204" pitchFamily="34" charset="0"/>
                <a:ea typeface="方正超粗黑简体" charset="-122"/>
                <a:sym typeface="方正超粗黑简体" charset="-122"/>
              </a:rPr>
              <a:t>≠</a:t>
            </a:r>
            <a:r>
              <a:rPr lang="zh-CN" altLang="en-US" sz="6820" b="1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理财</a:t>
            </a:r>
            <a:endParaRPr lang="zh-CN" altLang="en-US" sz="6820" b="1" dirty="0">
              <a:solidFill>
                <a:srgbClr val="9933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4147,&quot;width&quot;:12222}"/>
</p:tagLst>
</file>

<file path=ppt/tags/tag10.xml><?xml version="1.0" encoding="utf-8"?>
<p:tagLst xmlns:p="http://schemas.openxmlformats.org/presentationml/2006/main">
  <p:tag name="REFSHAPE" val="142763092"/>
</p:tagLst>
</file>

<file path=ppt/tags/tag11.xml><?xml version="1.0" encoding="utf-8"?>
<p:tagLst xmlns:p="http://schemas.openxmlformats.org/presentationml/2006/main">
  <p:tag name="REFSHAPE" val="142762820"/>
</p:tagLst>
</file>

<file path=ppt/tags/tag12.xml><?xml version="1.0" encoding="utf-8"?>
<p:tagLst xmlns:p="http://schemas.openxmlformats.org/presentationml/2006/main">
  <p:tag name="REFSHAPE" val="142762140"/>
</p:tagLst>
</file>

<file path=ppt/tags/tag13.xml><?xml version="1.0" encoding="utf-8"?>
<p:tagLst xmlns:p="http://schemas.openxmlformats.org/presentationml/2006/main">
  <p:tag name="REFSHAPE" val="142763636"/>
</p:tagLst>
</file>

<file path=ppt/tags/tag14.xml><?xml version="1.0" encoding="utf-8"?>
<p:tagLst xmlns:p="http://schemas.openxmlformats.org/presentationml/2006/main">
  <p:tag name="REFSHAPE" val="142764316"/>
</p:tagLst>
</file>

<file path=ppt/tags/tag15.xml><?xml version="1.0" encoding="utf-8"?>
<p:tagLst xmlns:p="http://schemas.openxmlformats.org/presentationml/2006/main">
  <p:tag name="REFSHAPE" val="500979060"/>
  <p:tag name="KSO_WM_UNIT_PLACING_PICTURE_USER_VIEWPORT" val="{&quot;height&quot;:7920,&quot;width&quot;:17330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ISLIDE.VECTOR" val="#379262;"/>
</p:tagLst>
</file>

<file path=ppt/tags/tag18.xml><?xml version="1.0" encoding="utf-8"?>
<p:tagLst xmlns:p="http://schemas.openxmlformats.org/presentationml/2006/main">
  <p:tag name="KSO_WM_UNIT_TABLE_BEAUTIFY" val="smartTable{17004480-d974-45d5-87bb-15f1dbce6e7a}"/>
</p:tagLst>
</file>

<file path=ppt/tags/tag19.xml><?xml version="1.0" encoding="utf-8"?>
<p:tagLst xmlns:p="http://schemas.openxmlformats.org/presentationml/2006/main">
  <p:tag name="MH" val="20220426165116"/>
  <p:tag name="MH_LIBRARY" val="GRAPHIC"/>
  <p:tag name="MH_TYPE" val="Other"/>
  <p:tag name="MH_ORDER" val="2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MH" val="20220426165116"/>
  <p:tag name="MH_LIBRARY" val="GRAPHIC"/>
  <p:tag name="MH_TYPE" val="Other"/>
  <p:tag name="MH_ORDER" val="4"/>
</p:tagLst>
</file>

<file path=ppt/tags/tag21.xml><?xml version="1.0" encoding="utf-8"?>
<p:tagLst xmlns:p="http://schemas.openxmlformats.org/presentationml/2006/main">
  <p:tag name="MH" val="20220426165116"/>
  <p:tag name="MH_LIBRARY" val="GRAPHIC"/>
  <p:tag name="MH_TYPE" val="Other"/>
  <p:tag name="MH_ORDER" val="1"/>
</p:tagLst>
</file>

<file path=ppt/tags/tag22.xml><?xml version="1.0" encoding="utf-8"?>
<p:tagLst xmlns:p="http://schemas.openxmlformats.org/presentationml/2006/main">
  <p:tag name="MH" val="20220426165116"/>
  <p:tag name="MH_LIBRARY" val="GRAPHIC"/>
  <p:tag name="MH_TYPE" val="Other"/>
  <p:tag name="MH_ORDER" val="3"/>
</p:tagLst>
</file>

<file path=ppt/tags/tag23.xml><?xml version="1.0" encoding="utf-8"?>
<p:tagLst xmlns:p="http://schemas.openxmlformats.org/presentationml/2006/main">
  <p:tag name="MH" val="20220426165116"/>
  <p:tag name="MH_LIBRARY" val="GRAPHIC"/>
  <p:tag name="MH_TYPE" val="Other"/>
  <p:tag name="MH_ORDER" val="5"/>
</p:tagLst>
</file>

<file path=ppt/tags/tag24.xml><?xml version="1.0" encoding="utf-8"?>
<p:tagLst xmlns:p="http://schemas.openxmlformats.org/presentationml/2006/main">
  <p:tag name="MH" val="20220426165116"/>
  <p:tag name="MH_LIBRARY" val="GRAPHIC"/>
  <p:tag name="MH_TYPE" val="Other"/>
  <p:tag name="MH_ORDER" val="6"/>
</p:tagLst>
</file>

<file path=ppt/tags/tag25.xml><?xml version="1.0" encoding="utf-8"?>
<p:tagLst xmlns:p="http://schemas.openxmlformats.org/presentationml/2006/main">
  <p:tag name="MH" val="20220426165116"/>
  <p:tag name="MH_LIBRARY" val="GRAPHIC"/>
  <p:tag name="MH_TYPE" val="Other"/>
  <p:tag name="MH_ORDER" val="7"/>
</p:tagLst>
</file>

<file path=ppt/tags/tag26.xml><?xml version="1.0" encoding="utf-8"?>
<p:tagLst xmlns:p="http://schemas.openxmlformats.org/presentationml/2006/main">
  <p:tag name="MH" val="20220426165116"/>
  <p:tag name="MH_LIBRARY" val="GRAPHIC"/>
  <p:tag name="MH_TYPE" val="Other"/>
  <p:tag name="MH_ORDER" val="8"/>
</p:tagLst>
</file>

<file path=ppt/tags/tag27.xml><?xml version="1.0" encoding="utf-8"?>
<p:tagLst xmlns:p="http://schemas.openxmlformats.org/presentationml/2006/main">
  <p:tag name="KSO_WM_UNIT_TABLE_BEAUTIFY" val="smartTable{0a81cf25-c29f-4747-b23c-a0d502a6b91e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TABLE_BEAUTIFY" val="smartTable{5e8be875-9753-43f6-9920-bc7e5833f9a9}"/>
  <p:tag name="TABLE_ENDDRAG_ORIGIN_RECT" val="324*284"/>
  <p:tag name="TABLE_ENDDRAG_RECT" val="43*96*324*284"/>
</p:tagLst>
</file>

<file path=ppt/tags/tag3.xml><?xml version="1.0" encoding="utf-8"?>
<p:tagLst xmlns:p="http://schemas.openxmlformats.org/presentationml/2006/main">
  <p:tag name="KSO_WM_UNIT_PLACING_PICTURE_USER_VIEWPORT" val="{&quot;height&quot;:4147,&quot;width&quot;:12222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COMMONDATA" val="eyJoZGlkIjoiZDFhYmFjMjExYzZmNTNlNzEwZjA4YzI0YzA4MTE1N2EifQ=="/>
  <p:tag name="KSO_WPP_MARK_KEY" val="ef135edf-ccf1-4301-85ff-fbcdcb3ac809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宋体"/>
        <a:cs typeface=""/>
      </a:majorFont>
      <a:minorFont>
        <a:latin typeface="Times New Roman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rgbClr val="FFCC99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rgbClr val="FFCC99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5B8C"/>
      </a:accent1>
      <a:accent2>
        <a:srgbClr val="45A9C0"/>
      </a:accent2>
      <a:accent3>
        <a:srgbClr val="D8EDF2"/>
      </a:accent3>
      <a:accent4>
        <a:srgbClr val="F28A07"/>
      </a:accent4>
      <a:accent5>
        <a:srgbClr val="BF0F0F"/>
      </a:accent5>
      <a:accent6>
        <a:srgbClr val="70AD47"/>
      </a:accent6>
      <a:hlink>
        <a:srgbClr val="0563C1"/>
      </a:hlink>
      <a:folHlink>
        <a:srgbClr val="954F72"/>
      </a:folHlink>
    </a:clrScheme>
    <a:fontScheme name="n5zvyfx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3802</Words>
  <Application>WPS 演示</Application>
  <PresentationFormat>全屏显示(16:9)</PresentationFormat>
  <Paragraphs>1086</Paragraphs>
  <Slides>40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40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Helvetica Neue Medium</vt:lpstr>
      <vt:lpstr>Calibri</vt:lpstr>
      <vt:lpstr>楷体</vt:lpstr>
      <vt:lpstr>Arial Unicode MS</vt:lpstr>
      <vt:lpstr>Constantia</vt:lpstr>
      <vt:lpstr>Times New Roman</vt:lpstr>
      <vt:lpstr>仿宋_GB2312</vt:lpstr>
      <vt:lpstr>仿宋</vt:lpstr>
      <vt:lpstr>黑体</vt:lpstr>
      <vt:lpstr>汉仪尚巍手书W</vt:lpstr>
      <vt:lpstr>Courier New</vt:lpstr>
      <vt:lpstr>Calibri</vt:lpstr>
      <vt:lpstr>等线</vt:lpstr>
      <vt:lpstr>Calibri Light</vt:lpstr>
      <vt:lpstr>Franklin Gothic Medium</vt:lpstr>
      <vt:lpstr>Franklin Gothic Book</vt:lpstr>
      <vt:lpstr>方正超粗黑简体</vt:lpstr>
      <vt:lpstr>Profile</vt:lpstr>
      <vt:lpstr>Office 主题</vt:lpstr>
      <vt:lpstr>1_Office 主题</vt:lpstr>
      <vt:lpstr>2_Office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您最熟悉的东西， 您真的了解他吗？</vt:lpstr>
      <vt:lpstr>PowerPoint 演示文稿</vt:lpstr>
      <vt:lpstr>PowerPoint 演示文稿</vt:lpstr>
      <vt:lpstr>PowerPoint 演示文稿</vt:lpstr>
      <vt:lpstr>理财总原则：资产配置原则</vt:lpstr>
      <vt:lpstr>PowerPoint 演示文稿</vt:lpstr>
      <vt:lpstr>PowerPoint 演示文稿</vt:lpstr>
      <vt:lpstr>一年期存款利率变化（1996---2022） </vt:lpstr>
      <vt:lpstr>全球降息环境</vt:lpstr>
      <vt:lpstr>PowerPoint 演示文稿</vt:lpstr>
      <vt:lpstr>PowerPoint 演示文稿</vt:lpstr>
      <vt:lpstr>树立正确的理财观念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人人都应拥有财富保障和品质生活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颜倩MM衣吧</cp:lastModifiedBy>
  <cp:revision>145</cp:revision>
  <dcterms:created xsi:type="dcterms:W3CDTF">2005-12-16T01:19:00Z</dcterms:created>
  <dcterms:modified xsi:type="dcterms:W3CDTF">2024-05-10T08:49:07Z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E281538592BE4D8EAA10B40AE6FEB4FE_12</vt:lpwstr>
  </property>
</Properties>
</file>